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13.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14.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notesSlides/notesSlide15.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notesSlides/notesSlide16.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notesSlides/notesSlide17.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18.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notesSlides/notesSlide19.xml" ContentType="application/vnd.openxmlformats-officedocument.presentationml.notesSlide+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notesSlides/notesSlide20.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notesSlides/notesSlide21.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notesSlides/notesSlide22.xml" ContentType="application/vnd.openxmlformats-officedocument.presentationml.notesSlide+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handoutMasterIdLst>
    <p:handoutMasterId r:id="rId29"/>
  </p:handoutMasterIdLst>
  <p:sldIdLst>
    <p:sldId id="256" r:id="rId2"/>
    <p:sldId id="257" r:id="rId3"/>
    <p:sldId id="279" r:id="rId4"/>
    <p:sldId id="260" r:id="rId5"/>
    <p:sldId id="262" r:id="rId6"/>
    <p:sldId id="281" r:id="rId7"/>
    <p:sldId id="261" r:id="rId8"/>
    <p:sldId id="280" r:id="rId9"/>
    <p:sldId id="266" r:id="rId10"/>
    <p:sldId id="301" r:id="rId11"/>
    <p:sldId id="267" r:id="rId12"/>
    <p:sldId id="274" r:id="rId13"/>
    <p:sldId id="298" r:id="rId14"/>
    <p:sldId id="283" r:id="rId15"/>
    <p:sldId id="290" r:id="rId16"/>
    <p:sldId id="275" r:id="rId17"/>
    <p:sldId id="285" r:id="rId18"/>
    <p:sldId id="276" r:id="rId19"/>
    <p:sldId id="294" r:id="rId20"/>
    <p:sldId id="277" r:id="rId21"/>
    <p:sldId id="299" r:id="rId22"/>
    <p:sldId id="300" r:id="rId23"/>
    <p:sldId id="297" r:id="rId24"/>
    <p:sldId id="296" r:id="rId25"/>
    <p:sldId id="291" r:id="rId26"/>
    <p:sldId id="258" r:id="rId27"/>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84767" autoAdjust="0"/>
  </p:normalViewPr>
  <p:slideViewPr>
    <p:cSldViewPr>
      <p:cViewPr>
        <p:scale>
          <a:sx n="70" d="100"/>
          <a:sy n="70" d="100"/>
        </p:scale>
        <p:origin x="-528" y="10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844"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ECAR\Desktop\CENSOS_ENSAIO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LECAR\Desktop\CENSOS_ENSAIO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ECAR\Desktop\CENSOS_ENSAIO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LECAR\Desktop\CENSOS_ENSAIO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LECAR\Desktop\CENSOS_ENSAIO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LECAR\Desktop\CENSOS_ENSAIO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E:\@@@@ICRS\seletividad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Pasta1"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Pasta1"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Pasta1"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Pasta1"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Pasta1"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Pasta1"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Pasta1"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Pasta1"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C:\Users\LECAR\Desktop\seletividade.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Pasta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spPr>
            <a:ln w="15875">
              <a:solidFill>
                <a:schemeClr val="tx1"/>
              </a:solidFill>
            </a:ln>
          </c:spPr>
          <c:dPt>
            <c:idx val="0"/>
            <c:bubble3D val="0"/>
            <c:spPr>
              <a:solidFill>
                <a:srgbClr val="92D050"/>
              </a:solidFill>
              <a:ln w="15875">
                <a:solidFill>
                  <a:schemeClr val="tx1"/>
                </a:solidFill>
              </a:ln>
            </c:spPr>
          </c:dPt>
          <c:dPt>
            <c:idx val="1"/>
            <c:bubble3D val="0"/>
            <c:spPr>
              <a:solidFill>
                <a:schemeClr val="tx2"/>
              </a:solidFill>
              <a:ln w="15875">
                <a:solidFill>
                  <a:schemeClr val="tx1"/>
                </a:solidFill>
              </a:ln>
            </c:spPr>
          </c:dPt>
          <c:dPt>
            <c:idx val="2"/>
            <c:bubble3D val="0"/>
            <c:spPr>
              <a:solidFill>
                <a:schemeClr val="tx2"/>
              </a:solidFill>
              <a:ln w="15875">
                <a:solidFill>
                  <a:schemeClr val="tx1"/>
                </a:solidFill>
              </a:ln>
            </c:spPr>
          </c:dPt>
          <c:val>
            <c:numRef>
              <c:f>Plan2!$BQ$102:$BS$102</c:f>
              <c:numCache>
                <c:formatCode>General</c:formatCode>
                <c:ptCount val="3"/>
                <c:pt idx="0">
                  <c:v>0.31902049171233043</c:v>
                </c:pt>
                <c:pt idx="2">
                  <c:v>0.68097950828767062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no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92D050"/>
            </a:solidFill>
            <a:ln w="15875">
              <a:solidFill>
                <a:schemeClr val="tx1"/>
              </a:solidFill>
            </a:ln>
          </c:spPr>
          <c:invertIfNegative val="0"/>
          <c:errBars>
            <c:errBarType val="plus"/>
            <c:errValType val="cust"/>
            <c:noEndCap val="1"/>
            <c:plus>
              <c:numRef>
                <c:f>(Plan2!$CV$148:$CV$155,Plan2!$CV$162)</c:f>
                <c:numCache>
                  <c:formatCode>General</c:formatCode>
                  <c:ptCount val="9"/>
                  <c:pt idx="0">
                    <c:v>127.40320693107829</c:v>
                  </c:pt>
                  <c:pt idx="1">
                    <c:v>80.601606508941572</c:v>
                  </c:pt>
                  <c:pt idx="2">
                    <c:v>24.428644993770217</c:v>
                  </c:pt>
                  <c:pt idx="3">
                    <c:v>63.938753329666127</c:v>
                  </c:pt>
                  <c:pt idx="4">
                    <c:v>72.563585706760108</c:v>
                  </c:pt>
                  <c:pt idx="5">
                    <c:v>29.885534609499029</c:v>
                  </c:pt>
                  <c:pt idx="6">
                    <c:v>10.933400774884264</c:v>
                  </c:pt>
                  <c:pt idx="7">
                    <c:v>10.824415158203324</c:v>
                  </c:pt>
                  <c:pt idx="8">
                    <c:v>17.468549411671916</c:v>
                  </c:pt>
                </c:numCache>
              </c:numRef>
            </c:plus>
            <c:minus>
              <c:numLit>
                <c:formatCode>General</c:formatCode>
                <c:ptCount val="1"/>
                <c:pt idx="0">
                  <c:v>1</c:v>
                </c:pt>
              </c:numLit>
            </c:minus>
            <c:spPr>
              <a:ln w="15875"/>
            </c:spPr>
          </c:errBars>
          <c:cat>
            <c:strRef>
              <c:f>(Plan2!$BA$148:$BA$155,Plan2!$BA$162)</c:f>
              <c:strCache>
                <c:ptCount val="9"/>
                <c:pt idx="0">
                  <c:v>Stegastes fuscus</c:v>
                </c:pt>
                <c:pt idx="1">
                  <c:v>Acanthurus bahianus</c:v>
                </c:pt>
                <c:pt idx="2">
                  <c:v>Sparisoma tuiupiranga</c:v>
                </c:pt>
                <c:pt idx="3">
                  <c:v>Acanthurus chirurgus</c:v>
                </c:pt>
                <c:pt idx="4">
                  <c:v>Scarus zelindae</c:v>
                </c:pt>
                <c:pt idx="5">
                  <c:v>Sparisoma frondosum</c:v>
                </c:pt>
                <c:pt idx="6">
                  <c:v>Diplodus argenteus</c:v>
                </c:pt>
                <c:pt idx="7">
                  <c:v>Sparisoma axillare</c:v>
                </c:pt>
                <c:pt idx="8">
                  <c:v>Others</c:v>
                </c:pt>
              </c:strCache>
            </c:strRef>
          </c:cat>
          <c:val>
            <c:numRef>
              <c:f>(Plan2!$CT$148:$CT$155,Plan2!$CT$162)</c:f>
              <c:numCache>
                <c:formatCode>General</c:formatCode>
                <c:ptCount val="9"/>
                <c:pt idx="0">
                  <c:v>965.69933579253052</c:v>
                </c:pt>
                <c:pt idx="1">
                  <c:v>319.43995996077808</c:v>
                </c:pt>
                <c:pt idx="2">
                  <c:v>172.18839533945277</c:v>
                </c:pt>
                <c:pt idx="3">
                  <c:v>168.25101830140446</c:v>
                </c:pt>
                <c:pt idx="4">
                  <c:v>142.32911931818208</c:v>
                </c:pt>
                <c:pt idx="5">
                  <c:v>52.441702372518222</c:v>
                </c:pt>
                <c:pt idx="6">
                  <c:v>19.39358931863001</c:v>
                </c:pt>
                <c:pt idx="7">
                  <c:v>18.242613636363558</c:v>
                </c:pt>
                <c:pt idx="8">
                  <c:v>50.382896086038194</c:v>
                </c:pt>
              </c:numCache>
            </c:numRef>
          </c:val>
        </c:ser>
        <c:dLbls>
          <c:showLegendKey val="0"/>
          <c:showVal val="0"/>
          <c:showCatName val="0"/>
          <c:showSerName val="0"/>
          <c:showPercent val="0"/>
          <c:showBubbleSize val="0"/>
        </c:dLbls>
        <c:gapWidth val="70"/>
        <c:axId val="58046336"/>
        <c:axId val="58047872"/>
      </c:barChart>
      <c:catAx>
        <c:axId val="58046336"/>
        <c:scaling>
          <c:orientation val="minMax"/>
        </c:scaling>
        <c:delete val="0"/>
        <c:axPos val="b"/>
        <c:majorTickMark val="out"/>
        <c:minorTickMark val="none"/>
        <c:tickLblPos val="nextTo"/>
        <c:spPr>
          <a:ln w="15875">
            <a:solidFill>
              <a:sysClr val="windowText" lastClr="000000">
                <a:shade val="95000"/>
                <a:satMod val="105000"/>
              </a:sysClr>
            </a:solidFill>
          </a:ln>
        </c:spPr>
        <c:txPr>
          <a:bodyPr/>
          <a:lstStyle/>
          <a:p>
            <a:pPr>
              <a:defRPr sz="1000" i="0">
                <a:latin typeface="Arial" pitchFamily="34" charset="0"/>
                <a:cs typeface="Arial" pitchFamily="34" charset="0"/>
              </a:defRPr>
            </a:pPr>
            <a:endParaRPr lang="pt-BR"/>
          </a:p>
        </c:txPr>
        <c:crossAx val="58047872"/>
        <c:crosses val="autoZero"/>
        <c:auto val="1"/>
        <c:lblAlgn val="ctr"/>
        <c:lblOffset val="100"/>
        <c:noMultiLvlLbl val="0"/>
      </c:catAx>
      <c:valAx>
        <c:axId val="58047872"/>
        <c:scaling>
          <c:orientation val="minMax"/>
        </c:scaling>
        <c:delete val="0"/>
        <c:axPos val="l"/>
        <c:title>
          <c:tx>
            <c:rich>
              <a:bodyPr rot="-5400000" vert="horz"/>
              <a:lstStyle/>
              <a:p>
                <a:pPr>
                  <a:defRPr sz="1000" b="0">
                    <a:latin typeface="Arial" pitchFamily="34" charset="0"/>
                    <a:cs typeface="Arial" pitchFamily="34" charset="0"/>
                  </a:defRPr>
                </a:pPr>
                <a:r>
                  <a:rPr lang="pt-BR" sz="1000" b="0" dirty="0" err="1">
                    <a:latin typeface="Arial" pitchFamily="34" charset="0"/>
                    <a:cs typeface="Arial" pitchFamily="34" charset="0"/>
                  </a:rPr>
                  <a:t>Biomass</a:t>
                </a:r>
                <a:r>
                  <a:rPr lang="pt-BR" sz="1000" b="0" baseline="0" dirty="0">
                    <a:latin typeface="Arial" pitchFamily="34" charset="0"/>
                    <a:cs typeface="Arial" pitchFamily="34" charset="0"/>
                  </a:rPr>
                  <a:t> (g.20m</a:t>
                </a:r>
                <a:r>
                  <a:rPr lang="pt-BR" sz="1000" b="0" baseline="30000" dirty="0">
                    <a:latin typeface="Arial" pitchFamily="34" charset="0"/>
                    <a:cs typeface="Arial" pitchFamily="34" charset="0"/>
                  </a:rPr>
                  <a:t>-1</a:t>
                </a:r>
                <a:r>
                  <a:rPr lang="pt-BR" sz="1000" b="0" baseline="0" dirty="0">
                    <a:latin typeface="Arial" pitchFamily="34" charset="0"/>
                    <a:cs typeface="Arial" pitchFamily="34" charset="0"/>
                  </a:rPr>
                  <a:t> ±SE)</a:t>
                </a:r>
                <a:endParaRPr lang="pt-BR" sz="1000" b="0" dirty="0">
                  <a:latin typeface="Arial" pitchFamily="34" charset="0"/>
                  <a:cs typeface="Arial" pitchFamily="34" charset="0"/>
                </a:endParaRPr>
              </a:p>
            </c:rich>
          </c:tx>
          <c:layout>
            <c:manualLayout>
              <c:xMode val="edge"/>
              <c:yMode val="edge"/>
              <c:x val="1.9472780491822418E-2"/>
              <c:y val="2.3817667179881118E-2"/>
            </c:manualLayout>
          </c:layout>
          <c:overlay val="0"/>
        </c:title>
        <c:numFmt formatCode="General" sourceLinked="1"/>
        <c:majorTickMark val="out"/>
        <c:minorTickMark val="none"/>
        <c:tickLblPos val="nextTo"/>
        <c:spPr>
          <a:ln w="15875">
            <a:solidFill>
              <a:sysClr val="windowText" lastClr="000000">
                <a:shade val="95000"/>
                <a:satMod val="105000"/>
              </a:sysClr>
            </a:solidFill>
          </a:ln>
        </c:spPr>
        <c:txPr>
          <a:bodyPr/>
          <a:lstStyle/>
          <a:p>
            <a:pPr>
              <a:defRPr sz="1100">
                <a:latin typeface="Arial" pitchFamily="34" charset="0"/>
                <a:cs typeface="Arial" pitchFamily="34" charset="0"/>
              </a:defRPr>
            </a:pPr>
            <a:endParaRPr lang="pt-BR"/>
          </a:p>
        </c:txPr>
        <c:crossAx val="58046336"/>
        <c:crosses val="autoZero"/>
        <c:crossBetween val="between"/>
        <c:majorUnit val="300"/>
      </c:valAx>
    </c:plotArea>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spPr>
            <a:ln w="15875">
              <a:solidFill>
                <a:schemeClr val="tx1"/>
              </a:solidFill>
            </a:ln>
          </c:spPr>
          <c:dPt>
            <c:idx val="0"/>
            <c:bubble3D val="0"/>
            <c:spPr>
              <a:solidFill>
                <a:srgbClr val="92D050"/>
              </a:solidFill>
              <a:ln w="15875">
                <a:solidFill>
                  <a:schemeClr val="tx1"/>
                </a:solidFill>
              </a:ln>
            </c:spPr>
          </c:dPt>
          <c:dPt>
            <c:idx val="1"/>
            <c:bubble3D val="0"/>
            <c:spPr>
              <a:solidFill>
                <a:schemeClr val="tx2"/>
              </a:solidFill>
              <a:ln w="15875">
                <a:solidFill>
                  <a:schemeClr val="tx1"/>
                </a:solidFill>
              </a:ln>
            </c:spPr>
          </c:dPt>
          <c:dPt>
            <c:idx val="2"/>
            <c:bubble3D val="0"/>
            <c:spPr>
              <a:solidFill>
                <a:schemeClr val="tx2"/>
              </a:solidFill>
              <a:ln w="15875">
                <a:solidFill>
                  <a:schemeClr val="tx1"/>
                </a:solidFill>
              </a:ln>
            </c:spPr>
          </c:dPt>
          <c:val>
            <c:numRef>
              <c:f>Plan2!$BQ$102:$BS$102</c:f>
              <c:numCache>
                <c:formatCode>General</c:formatCode>
                <c:ptCount val="3"/>
                <c:pt idx="0">
                  <c:v>0.31902049171233043</c:v>
                </c:pt>
                <c:pt idx="2">
                  <c:v>0.68097950828767062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noFill/>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92D050"/>
            </a:solidFill>
            <a:ln w="15875">
              <a:solidFill>
                <a:schemeClr val="tx1"/>
              </a:solidFill>
            </a:ln>
          </c:spPr>
          <c:invertIfNegative val="0"/>
          <c:errBars>
            <c:errBarType val="plus"/>
            <c:errValType val="cust"/>
            <c:noEndCap val="1"/>
            <c:plus>
              <c:numRef>
                <c:f>(Plan2!$CV$148:$CV$155,Plan2!$CV$162)</c:f>
                <c:numCache>
                  <c:formatCode>General</c:formatCode>
                  <c:ptCount val="9"/>
                  <c:pt idx="0">
                    <c:v>127.40320693107829</c:v>
                  </c:pt>
                  <c:pt idx="1">
                    <c:v>80.601606508941572</c:v>
                  </c:pt>
                  <c:pt idx="2">
                    <c:v>24.428644993770217</c:v>
                  </c:pt>
                  <c:pt idx="3">
                    <c:v>63.938753329666127</c:v>
                  </c:pt>
                  <c:pt idx="4">
                    <c:v>72.563585706760108</c:v>
                  </c:pt>
                  <c:pt idx="5">
                    <c:v>29.885534609499029</c:v>
                  </c:pt>
                  <c:pt idx="6">
                    <c:v>10.933400774884264</c:v>
                  </c:pt>
                  <c:pt idx="7">
                    <c:v>10.824415158203324</c:v>
                  </c:pt>
                  <c:pt idx="8">
                    <c:v>17.468549411671916</c:v>
                  </c:pt>
                </c:numCache>
              </c:numRef>
            </c:plus>
            <c:minus>
              <c:numLit>
                <c:formatCode>General</c:formatCode>
                <c:ptCount val="1"/>
                <c:pt idx="0">
                  <c:v>1</c:v>
                </c:pt>
              </c:numLit>
            </c:minus>
            <c:spPr>
              <a:ln w="15875"/>
            </c:spPr>
          </c:errBars>
          <c:cat>
            <c:strRef>
              <c:f>(Plan2!$BA$148:$BA$155,Plan2!$BA$162)</c:f>
              <c:strCache>
                <c:ptCount val="9"/>
                <c:pt idx="0">
                  <c:v>Stegastes fuscus</c:v>
                </c:pt>
                <c:pt idx="1">
                  <c:v>Acanthurus bahianus</c:v>
                </c:pt>
                <c:pt idx="2">
                  <c:v>Sparisoma tuiupiranga</c:v>
                </c:pt>
                <c:pt idx="3">
                  <c:v>Acanthurus chirurgus</c:v>
                </c:pt>
                <c:pt idx="4">
                  <c:v>Scarus zelindae</c:v>
                </c:pt>
                <c:pt idx="5">
                  <c:v>Sparisoma frondosum</c:v>
                </c:pt>
                <c:pt idx="6">
                  <c:v>Diplodus argenteus</c:v>
                </c:pt>
                <c:pt idx="7">
                  <c:v>Sparisoma axillare</c:v>
                </c:pt>
                <c:pt idx="8">
                  <c:v>Others</c:v>
                </c:pt>
              </c:strCache>
            </c:strRef>
          </c:cat>
          <c:val>
            <c:numRef>
              <c:f>(Plan2!$CT$148:$CT$155,Plan2!$CT$162)</c:f>
              <c:numCache>
                <c:formatCode>General</c:formatCode>
                <c:ptCount val="9"/>
                <c:pt idx="0">
                  <c:v>965.69933579253052</c:v>
                </c:pt>
                <c:pt idx="1">
                  <c:v>319.43995996077808</c:v>
                </c:pt>
                <c:pt idx="2">
                  <c:v>172.18839533945277</c:v>
                </c:pt>
                <c:pt idx="3">
                  <c:v>168.25101830140446</c:v>
                </c:pt>
                <c:pt idx="4">
                  <c:v>142.32911931818208</c:v>
                </c:pt>
                <c:pt idx="5">
                  <c:v>52.441702372518222</c:v>
                </c:pt>
                <c:pt idx="6">
                  <c:v>19.39358931863001</c:v>
                </c:pt>
                <c:pt idx="7">
                  <c:v>18.242613636363558</c:v>
                </c:pt>
                <c:pt idx="8">
                  <c:v>50.382896086038194</c:v>
                </c:pt>
              </c:numCache>
            </c:numRef>
          </c:val>
        </c:ser>
        <c:dLbls>
          <c:showLegendKey val="0"/>
          <c:showVal val="0"/>
          <c:showCatName val="0"/>
          <c:showSerName val="0"/>
          <c:showPercent val="0"/>
          <c:showBubbleSize val="0"/>
        </c:dLbls>
        <c:gapWidth val="70"/>
        <c:axId val="86655360"/>
        <c:axId val="86656896"/>
      </c:barChart>
      <c:catAx>
        <c:axId val="86655360"/>
        <c:scaling>
          <c:orientation val="minMax"/>
        </c:scaling>
        <c:delete val="0"/>
        <c:axPos val="b"/>
        <c:majorTickMark val="out"/>
        <c:minorTickMark val="none"/>
        <c:tickLblPos val="nextTo"/>
        <c:spPr>
          <a:ln w="15875">
            <a:solidFill>
              <a:sysClr val="windowText" lastClr="000000">
                <a:shade val="95000"/>
                <a:satMod val="105000"/>
              </a:sysClr>
            </a:solidFill>
          </a:ln>
        </c:spPr>
        <c:txPr>
          <a:bodyPr/>
          <a:lstStyle/>
          <a:p>
            <a:pPr>
              <a:defRPr sz="1000" i="0">
                <a:latin typeface="Arial" pitchFamily="34" charset="0"/>
                <a:cs typeface="Arial" pitchFamily="34" charset="0"/>
              </a:defRPr>
            </a:pPr>
            <a:endParaRPr lang="pt-BR"/>
          </a:p>
        </c:txPr>
        <c:crossAx val="86656896"/>
        <c:crosses val="autoZero"/>
        <c:auto val="1"/>
        <c:lblAlgn val="ctr"/>
        <c:lblOffset val="100"/>
        <c:noMultiLvlLbl val="0"/>
      </c:catAx>
      <c:valAx>
        <c:axId val="86656896"/>
        <c:scaling>
          <c:orientation val="minMax"/>
        </c:scaling>
        <c:delete val="0"/>
        <c:axPos val="l"/>
        <c:title>
          <c:tx>
            <c:rich>
              <a:bodyPr rot="-5400000" vert="horz"/>
              <a:lstStyle/>
              <a:p>
                <a:pPr>
                  <a:defRPr sz="1000" b="0">
                    <a:latin typeface="Arial" pitchFamily="34" charset="0"/>
                    <a:cs typeface="Arial" pitchFamily="34" charset="0"/>
                  </a:defRPr>
                </a:pPr>
                <a:r>
                  <a:rPr lang="pt-BR" sz="1000" b="0" dirty="0" err="1">
                    <a:latin typeface="Arial" pitchFamily="34" charset="0"/>
                    <a:cs typeface="Arial" pitchFamily="34" charset="0"/>
                  </a:rPr>
                  <a:t>Biomass</a:t>
                </a:r>
                <a:r>
                  <a:rPr lang="pt-BR" sz="1000" b="0" baseline="0" dirty="0">
                    <a:latin typeface="Arial" pitchFamily="34" charset="0"/>
                    <a:cs typeface="Arial" pitchFamily="34" charset="0"/>
                  </a:rPr>
                  <a:t> (g.20m</a:t>
                </a:r>
                <a:r>
                  <a:rPr lang="pt-BR" sz="1000" b="0" baseline="30000" dirty="0">
                    <a:latin typeface="Arial" pitchFamily="34" charset="0"/>
                    <a:cs typeface="Arial" pitchFamily="34" charset="0"/>
                  </a:rPr>
                  <a:t>-1</a:t>
                </a:r>
                <a:r>
                  <a:rPr lang="pt-BR" sz="1000" b="0" baseline="0" dirty="0">
                    <a:latin typeface="Arial" pitchFamily="34" charset="0"/>
                    <a:cs typeface="Arial" pitchFamily="34" charset="0"/>
                  </a:rPr>
                  <a:t> ±SE)</a:t>
                </a:r>
                <a:endParaRPr lang="pt-BR" sz="1000" b="0" dirty="0">
                  <a:latin typeface="Arial" pitchFamily="34" charset="0"/>
                  <a:cs typeface="Arial" pitchFamily="34" charset="0"/>
                </a:endParaRPr>
              </a:p>
            </c:rich>
          </c:tx>
          <c:layout>
            <c:manualLayout>
              <c:xMode val="edge"/>
              <c:yMode val="edge"/>
              <c:x val="1.9472780491822418E-2"/>
              <c:y val="2.3817667179881118E-2"/>
            </c:manualLayout>
          </c:layout>
          <c:overlay val="0"/>
        </c:title>
        <c:numFmt formatCode="General" sourceLinked="1"/>
        <c:majorTickMark val="out"/>
        <c:minorTickMark val="none"/>
        <c:tickLblPos val="nextTo"/>
        <c:spPr>
          <a:ln w="15875">
            <a:solidFill>
              <a:sysClr val="windowText" lastClr="000000">
                <a:shade val="95000"/>
                <a:satMod val="105000"/>
              </a:sysClr>
            </a:solidFill>
          </a:ln>
        </c:spPr>
        <c:txPr>
          <a:bodyPr/>
          <a:lstStyle/>
          <a:p>
            <a:pPr>
              <a:defRPr sz="1100">
                <a:latin typeface="Arial" pitchFamily="34" charset="0"/>
                <a:cs typeface="Arial" pitchFamily="34" charset="0"/>
              </a:defRPr>
            </a:pPr>
            <a:endParaRPr lang="pt-BR"/>
          </a:p>
        </c:txPr>
        <c:crossAx val="86655360"/>
        <c:crosses val="autoZero"/>
        <c:crossBetween val="between"/>
        <c:majorUnit val="300"/>
      </c:valAx>
    </c:plotArea>
    <c:plotVisOnly val="1"/>
    <c:dispBlanksAs val="gap"/>
    <c:showDLblsOverMax val="0"/>
  </c:chart>
  <c:spPr>
    <a:noFill/>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spPr>
            <a:ln w="15875">
              <a:solidFill>
                <a:prstClr val="black"/>
              </a:solidFill>
            </a:ln>
          </c:spPr>
          <c:dPt>
            <c:idx val="0"/>
            <c:bubble3D val="0"/>
            <c:spPr>
              <a:solidFill>
                <a:srgbClr val="92D050"/>
              </a:solidFill>
              <a:ln w="15875">
                <a:solidFill>
                  <a:prstClr val="black"/>
                </a:solidFill>
              </a:ln>
            </c:spPr>
          </c:dPt>
          <c:dPt>
            <c:idx val="1"/>
            <c:bubble3D val="0"/>
            <c:spPr>
              <a:solidFill>
                <a:srgbClr val="FFFF00"/>
              </a:solidFill>
              <a:ln w="15875">
                <a:solidFill>
                  <a:prstClr val="black"/>
                </a:solidFill>
              </a:ln>
            </c:spPr>
          </c:dPt>
          <c:dPt>
            <c:idx val="2"/>
            <c:bubble3D val="0"/>
            <c:spPr>
              <a:solidFill>
                <a:schemeClr val="tx2"/>
              </a:solidFill>
              <a:ln w="15875">
                <a:solidFill>
                  <a:prstClr val="black"/>
                </a:solidFill>
              </a:ln>
            </c:spPr>
          </c:dPt>
          <c:val>
            <c:numRef>
              <c:f>Plan2!$BQ$101:$BS$101</c:f>
              <c:numCache>
                <c:formatCode>General</c:formatCode>
                <c:ptCount val="3"/>
                <c:pt idx="0">
                  <c:v>0.31902049171233066</c:v>
                </c:pt>
                <c:pt idx="1">
                  <c:v>0.13630595146163604</c:v>
                </c:pt>
                <c:pt idx="2">
                  <c:v>0.54467355682603469</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noFill/>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FFFF00"/>
            </a:solidFill>
            <a:ln w="15875">
              <a:solidFill>
                <a:prstClr val="black"/>
              </a:solidFill>
            </a:ln>
          </c:spPr>
          <c:invertIfNegative val="0"/>
          <c:errBars>
            <c:errBarType val="both"/>
            <c:errValType val="cust"/>
            <c:noEndCap val="1"/>
            <c:plus>
              <c:numRef>
                <c:f>Plan2!$CV$183:$CV$187</c:f>
                <c:numCache>
                  <c:formatCode>General</c:formatCode>
                  <c:ptCount val="5"/>
                  <c:pt idx="0">
                    <c:v>57.363245355613188</c:v>
                  </c:pt>
                  <c:pt idx="1">
                    <c:v>71.430591531656788</c:v>
                  </c:pt>
                  <c:pt idx="2">
                    <c:v>12.759472112400246</c:v>
                  </c:pt>
                  <c:pt idx="3">
                    <c:v>10.824708387998569</c:v>
                  </c:pt>
                  <c:pt idx="4">
                    <c:v>73.812712601994548</c:v>
                  </c:pt>
                </c:numCache>
              </c:numRef>
            </c:plus>
            <c:minus>
              <c:numLit>
                <c:formatCode>General</c:formatCode>
                <c:ptCount val="1"/>
                <c:pt idx="0">
                  <c:v>1</c:v>
                </c:pt>
              </c:numLit>
            </c:minus>
          </c:errBars>
          <c:cat>
            <c:strRef>
              <c:f>Plan2!$BA$183:$BA$187</c:f>
              <c:strCache>
                <c:ptCount val="5"/>
                <c:pt idx="0">
                  <c:v>Stephanolepis hispidus</c:v>
                </c:pt>
                <c:pt idx="1">
                  <c:v>Abudefduf saxatilis</c:v>
                </c:pt>
                <c:pt idx="2">
                  <c:v>Canthrhines pullus</c:v>
                </c:pt>
                <c:pt idx="3">
                  <c:v>Pomacanthus paru</c:v>
                </c:pt>
                <c:pt idx="4">
                  <c:v>Others</c:v>
                </c:pt>
              </c:strCache>
            </c:strRef>
          </c:cat>
          <c:val>
            <c:numRef>
              <c:f>Plan2!$CT$183:$CT$187</c:f>
              <c:numCache>
                <c:formatCode>General</c:formatCode>
                <c:ptCount val="5"/>
                <c:pt idx="0">
                  <c:v>394.16570207767683</c:v>
                </c:pt>
                <c:pt idx="1">
                  <c:v>131.66255708774543</c:v>
                </c:pt>
                <c:pt idx="2">
                  <c:v>40.887355135437197</c:v>
                </c:pt>
                <c:pt idx="3">
                  <c:v>13.0971525448281</c:v>
                </c:pt>
                <c:pt idx="4">
                  <c:v>235.56432843949369</c:v>
                </c:pt>
              </c:numCache>
            </c:numRef>
          </c:val>
        </c:ser>
        <c:dLbls>
          <c:showLegendKey val="0"/>
          <c:showVal val="0"/>
          <c:showCatName val="0"/>
          <c:showSerName val="0"/>
          <c:showPercent val="0"/>
          <c:showBubbleSize val="0"/>
        </c:dLbls>
        <c:gapWidth val="70"/>
        <c:axId val="97966336"/>
        <c:axId val="97980416"/>
      </c:barChart>
      <c:catAx>
        <c:axId val="97966336"/>
        <c:scaling>
          <c:orientation val="minMax"/>
        </c:scaling>
        <c:delete val="0"/>
        <c:axPos val="b"/>
        <c:majorTickMark val="out"/>
        <c:minorTickMark val="none"/>
        <c:tickLblPos val="nextTo"/>
        <c:spPr>
          <a:ln w="15875">
            <a:solidFill>
              <a:schemeClr val="tx1"/>
            </a:solidFill>
          </a:ln>
        </c:spPr>
        <c:txPr>
          <a:bodyPr/>
          <a:lstStyle/>
          <a:p>
            <a:pPr>
              <a:defRPr>
                <a:latin typeface="Arial" pitchFamily="34" charset="0"/>
                <a:cs typeface="Arial" pitchFamily="34" charset="0"/>
              </a:defRPr>
            </a:pPr>
            <a:endParaRPr lang="pt-BR"/>
          </a:p>
        </c:txPr>
        <c:crossAx val="97980416"/>
        <c:crosses val="autoZero"/>
        <c:auto val="1"/>
        <c:lblAlgn val="ctr"/>
        <c:lblOffset val="100"/>
        <c:noMultiLvlLbl val="0"/>
      </c:catAx>
      <c:valAx>
        <c:axId val="97980416"/>
        <c:scaling>
          <c:orientation val="minMax"/>
          <c:max val="500"/>
          <c:min val="0"/>
        </c:scaling>
        <c:delete val="0"/>
        <c:axPos val="l"/>
        <c:numFmt formatCode="General" sourceLinked="1"/>
        <c:majorTickMark val="out"/>
        <c:minorTickMark val="none"/>
        <c:tickLblPos val="nextTo"/>
        <c:spPr>
          <a:ln w="15875">
            <a:solidFill>
              <a:prstClr val="black"/>
            </a:solidFill>
          </a:ln>
        </c:spPr>
        <c:txPr>
          <a:bodyPr/>
          <a:lstStyle/>
          <a:p>
            <a:pPr>
              <a:defRPr sz="1000">
                <a:latin typeface="Arial" pitchFamily="34" charset="0"/>
                <a:cs typeface="Arial" pitchFamily="34" charset="0"/>
              </a:defRPr>
            </a:pPr>
            <a:endParaRPr lang="pt-BR"/>
          </a:p>
        </c:txPr>
        <c:crossAx val="97966336"/>
        <c:crosses val="autoZero"/>
        <c:crossBetween val="between"/>
        <c:majorUnit val="250"/>
      </c:valAx>
    </c:plotArea>
    <c:plotVisOnly val="1"/>
    <c:dispBlanksAs val="gap"/>
    <c:showDLblsOverMax val="0"/>
  </c:chart>
  <c:spPr>
    <a:noFill/>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Bites</c:v>
          </c:tx>
          <c:spPr>
            <a:solidFill>
              <a:schemeClr val="tx2"/>
            </a:solidFill>
            <a:ln w="15875">
              <a:solidFill>
                <a:sysClr val="windowText" lastClr="000000">
                  <a:shade val="95000"/>
                  <a:satMod val="105000"/>
                </a:sysClr>
              </a:solidFill>
            </a:ln>
          </c:spPr>
          <c:invertIfNegative val="0"/>
          <c:cat>
            <c:strRef>
              <c:f>'BITES-SP'!$AE$52:$AE$59</c:f>
              <c:strCache>
                <c:ptCount val="8"/>
                <c:pt idx="0">
                  <c:v>Stephanolepis hispidus</c:v>
                </c:pt>
                <c:pt idx="1">
                  <c:v>Sparisoma tuiupiranga</c:v>
                </c:pt>
                <c:pt idx="2">
                  <c:v>Acanthurus chirurgus</c:v>
                </c:pt>
                <c:pt idx="3">
                  <c:v>Stegastes fuscus</c:v>
                </c:pt>
                <c:pt idx="4">
                  <c:v>Sparisoma axillare</c:v>
                </c:pt>
                <c:pt idx="5">
                  <c:v>Diplodus argenteus</c:v>
                </c:pt>
                <c:pt idx="6">
                  <c:v>Kyphosus sp</c:v>
                </c:pt>
                <c:pt idx="7">
                  <c:v>Others</c:v>
                </c:pt>
              </c:strCache>
            </c:strRef>
          </c:cat>
          <c:val>
            <c:numRef>
              <c:f>'BITES-SP'!$AH$52:$AH$59</c:f>
              <c:numCache>
                <c:formatCode>General</c:formatCode>
                <c:ptCount val="8"/>
                <c:pt idx="0">
                  <c:v>37.100671140939596</c:v>
                </c:pt>
                <c:pt idx="1">
                  <c:v>26.845637583892618</c:v>
                </c:pt>
                <c:pt idx="2">
                  <c:v>13.100671140939596</c:v>
                </c:pt>
                <c:pt idx="3">
                  <c:v>6.3892617449664426</c:v>
                </c:pt>
                <c:pt idx="4">
                  <c:v>5.1006711409395971</c:v>
                </c:pt>
                <c:pt idx="5">
                  <c:v>4.8859060402684564</c:v>
                </c:pt>
                <c:pt idx="6">
                  <c:v>3.6778523489932886</c:v>
                </c:pt>
                <c:pt idx="7">
                  <c:v>2.8993288590604025</c:v>
                </c:pt>
              </c:numCache>
            </c:numRef>
          </c:val>
        </c:ser>
        <c:ser>
          <c:idx val="1"/>
          <c:order val="1"/>
          <c:tx>
            <c:v>Standard bites</c:v>
          </c:tx>
          <c:spPr>
            <a:solidFill>
              <a:schemeClr val="accent1">
                <a:lumMod val="20000"/>
                <a:lumOff val="80000"/>
              </a:schemeClr>
            </a:solidFill>
            <a:ln w="15875">
              <a:solidFill>
                <a:sysClr val="windowText" lastClr="000000">
                  <a:shade val="95000"/>
                  <a:satMod val="105000"/>
                </a:sysClr>
              </a:solidFill>
            </a:ln>
          </c:spPr>
          <c:invertIfNegative val="0"/>
          <c:cat>
            <c:strRef>
              <c:f>'BITES-SP'!$AE$52:$AE$59</c:f>
              <c:strCache>
                <c:ptCount val="8"/>
                <c:pt idx="0">
                  <c:v>Stephanolepis hispidus</c:v>
                </c:pt>
                <c:pt idx="1">
                  <c:v>Sparisoma tuiupiranga</c:v>
                </c:pt>
                <c:pt idx="2">
                  <c:v>Acanthurus chirurgus</c:v>
                </c:pt>
                <c:pt idx="3">
                  <c:v>Stegastes fuscus</c:v>
                </c:pt>
                <c:pt idx="4">
                  <c:v>Sparisoma axillare</c:v>
                </c:pt>
                <c:pt idx="5">
                  <c:v>Diplodus argenteus</c:v>
                </c:pt>
                <c:pt idx="6">
                  <c:v>Kyphosus sp</c:v>
                </c:pt>
                <c:pt idx="7">
                  <c:v>Others</c:v>
                </c:pt>
              </c:strCache>
            </c:strRef>
          </c:cat>
          <c:val>
            <c:numRef>
              <c:f>'BITES-SP'!$AI$52:$AI$59</c:f>
              <c:numCache>
                <c:formatCode>General</c:formatCode>
                <c:ptCount val="8"/>
                <c:pt idx="0">
                  <c:v>24.2099982524749</c:v>
                </c:pt>
                <c:pt idx="1">
                  <c:v>29.161393860071698</c:v>
                </c:pt>
                <c:pt idx="2">
                  <c:v>16.446079829495108</c:v>
                </c:pt>
                <c:pt idx="3">
                  <c:v>8.2967366013335742</c:v>
                </c:pt>
                <c:pt idx="4">
                  <c:v>8.356466475911537</c:v>
                </c:pt>
                <c:pt idx="5">
                  <c:v>4.1153170689513807</c:v>
                </c:pt>
                <c:pt idx="6">
                  <c:v>1.535773406964503</c:v>
                </c:pt>
                <c:pt idx="7">
                  <c:v>7.8782345047972715</c:v>
                </c:pt>
              </c:numCache>
            </c:numRef>
          </c:val>
        </c:ser>
        <c:dLbls>
          <c:showLegendKey val="0"/>
          <c:showVal val="0"/>
          <c:showCatName val="0"/>
          <c:showSerName val="0"/>
          <c:showPercent val="0"/>
          <c:showBubbleSize val="0"/>
        </c:dLbls>
        <c:gapWidth val="70"/>
        <c:axId val="62289408"/>
        <c:axId val="62290944"/>
      </c:barChart>
      <c:catAx>
        <c:axId val="62289408"/>
        <c:scaling>
          <c:orientation val="minMax"/>
        </c:scaling>
        <c:delete val="0"/>
        <c:axPos val="b"/>
        <c:majorTickMark val="out"/>
        <c:minorTickMark val="none"/>
        <c:tickLblPos val="nextTo"/>
        <c:spPr>
          <a:ln w="15875">
            <a:solidFill>
              <a:sysClr val="windowText" lastClr="000000">
                <a:shade val="95000"/>
                <a:satMod val="105000"/>
              </a:sysClr>
            </a:solidFill>
          </a:ln>
        </c:spPr>
        <c:txPr>
          <a:bodyPr/>
          <a:lstStyle/>
          <a:p>
            <a:pPr>
              <a:defRPr sz="1100">
                <a:latin typeface="Arial" pitchFamily="34" charset="0"/>
                <a:cs typeface="Arial" pitchFamily="34" charset="0"/>
              </a:defRPr>
            </a:pPr>
            <a:endParaRPr lang="pt-BR"/>
          </a:p>
        </c:txPr>
        <c:crossAx val="62290944"/>
        <c:crosses val="autoZero"/>
        <c:auto val="1"/>
        <c:lblAlgn val="ctr"/>
        <c:lblOffset val="100"/>
        <c:noMultiLvlLbl val="0"/>
      </c:catAx>
      <c:valAx>
        <c:axId val="62290944"/>
        <c:scaling>
          <c:orientation val="minMax"/>
          <c:max val="60"/>
          <c:min val="0"/>
        </c:scaling>
        <c:delete val="0"/>
        <c:axPos val="l"/>
        <c:title>
          <c:tx>
            <c:rich>
              <a:bodyPr rot="-5400000" vert="horz"/>
              <a:lstStyle/>
              <a:p>
                <a:pPr>
                  <a:defRPr b="0">
                    <a:latin typeface="Arial" pitchFamily="34" charset="0"/>
                    <a:cs typeface="Arial" pitchFamily="34" charset="0"/>
                  </a:defRPr>
                </a:pPr>
                <a:r>
                  <a:rPr lang="pt-BR" b="0">
                    <a:latin typeface="Arial" pitchFamily="34" charset="0"/>
                    <a:cs typeface="Arial" pitchFamily="34" charset="0"/>
                  </a:rPr>
                  <a:t>% bites</a:t>
                </a:r>
              </a:p>
            </c:rich>
          </c:tx>
          <c:layout/>
          <c:overlay val="0"/>
        </c:title>
        <c:numFmt formatCode="General" sourceLinked="1"/>
        <c:majorTickMark val="out"/>
        <c:minorTickMark val="none"/>
        <c:tickLblPos val="nextTo"/>
        <c:spPr>
          <a:ln w="15875">
            <a:solidFill>
              <a:sysClr val="windowText" lastClr="000000">
                <a:shade val="95000"/>
                <a:satMod val="105000"/>
              </a:sysClr>
            </a:solidFill>
          </a:ln>
        </c:spPr>
        <c:txPr>
          <a:bodyPr/>
          <a:lstStyle/>
          <a:p>
            <a:pPr>
              <a:defRPr sz="1100">
                <a:latin typeface="Arial" pitchFamily="34" charset="0"/>
                <a:cs typeface="Arial" pitchFamily="34" charset="0"/>
              </a:defRPr>
            </a:pPr>
            <a:endParaRPr lang="pt-BR"/>
          </a:p>
        </c:txPr>
        <c:crossAx val="62289408"/>
        <c:crosses val="autoZero"/>
        <c:crossBetween val="between"/>
        <c:majorUnit val="20"/>
        <c:minorUnit val="1.0000000000000005E-2"/>
      </c:valAx>
    </c:plotArea>
    <c:legend>
      <c:legendPos val="b"/>
      <c:layout>
        <c:manualLayout>
          <c:xMode val="edge"/>
          <c:yMode val="edge"/>
          <c:x val="0.33820641918228972"/>
          <c:y val="0.84407594050743662"/>
          <c:w val="0.34808263724918448"/>
          <c:h val="0.15147961504811897"/>
        </c:manualLayout>
      </c:layout>
      <c:overlay val="0"/>
    </c:legend>
    <c:plotVisOnly val="1"/>
    <c:dispBlanksAs val="gap"/>
    <c:showDLblsOverMax val="0"/>
  </c:chart>
  <c:spPr>
    <a:noFill/>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STRAUSS!$BH$40:$BR$40</c:f>
                <c:numCache>
                  <c:formatCode>General</c:formatCode>
                  <c:ptCount val="11"/>
                  <c:pt idx="0">
                    <c:v>5.9490806440934338E-2</c:v>
                  </c:pt>
                  <c:pt idx="1">
                    <c:v>6.788832022939599E-2</c:v>
                  </c:pt>
                  <c:pt idx="2">
                    <c:v>8.7201653133314488E-2</c:v>
                  </c:pt>
                  <c:pt idx="3">
                    <c:v>1.8509486342635183E-2</c:v>
                  </c:pt>
                  <c:pt idx="4">
                    <c:v>7.7446387030585567E-2</c:v>
                  </c:pt>
                  <c:pt idx="5">
                    <c:v>6.1437731936542901E-2</c:v>
                  </c:pt>
                  <c:pt idx="6">
                    <c:v>1.7277781838709701E-2</c:v>
                  </c:pt>
                  <c:pt idx="7">
                    <c:v>4.8270634364844162E-2</c:v>
                  </c:pt>
                  <c:pt idx="8">
                    <c:v>6.6252904037942734E-2</c:v>
                  </c:pt>
                  <c:pt idx="9">
                    <c:v>3.9153169775002231E-2</c:v>
                  </c:pt>
                  <c:pt idx="10">
                    <c:v>6.9986400625776934E-2</c:v>
                  </c:pt>
                </c:numCache>
              </c:numRef>
            </c:plus>
            <c:minus>
              <c:numRef>
                <c:f>STRAUSS!$BH$40:$BR$40</c:f>
                <c:numCache>
                  <c:formatCode>General</c:formatCode>
                  <c:ptCount val="11"/>
                  <c:pt idx="0">
                    <c:v>5.9490806440934338E-2</c:v>
                  </c:pt>
                  <c:pt idx="1">
                    <c:v>6.788832022939599E-2</c:v>
                  </c:pt>
                  <c:pt idx="2">
                    <c:v>8.7201653133314488E-2</c:v>
                  </c:pt>
                  <c:pt idx="3">
                    <c:v>1.8509486342635183E-2</c:v>
                  </c:pt>
                  <c:pt idx="4">
                    <c:v>7.7446387030585567E-2</c:v>
                  </c:pt>
                  <c:pt idx="5">
                    <c:v>6.1437731936542901E-2</c:v>
                  </c:pt>
                  <c:pt idx="6">
                    <c:v>1.7277781838709701E-2</c:v>
                  </c:pt>
                  <c:pt idx="7">
                    <c:v>4.8270634364844162E-2</c:v>
                  </c:pt>
                  <c:pt idx="8">
                    <c:v>6.6252904037942734E-2</c:v>
                  </c:pt>
                  <c:pt idx="9">
                    <c:v>3.9153169775002231E-2</c:v>
                  </c:pt>
                  <c:pt idx="10">
                    <c:v>6.9986400625776934E-2</c:v>
                  </c:pt>
                </c:numCache>
              </c:numRef>
            </c:minus>
            <c:spPr>
              <a:ln w="15875">
                <a:solidFill>
                  <a:sysClr val="windowText" lastClr="000000">
                    <a:shade val="95000"/>
                    <a:satMod val="105000"/>
                  </a:sysClr>
                </a:solidFill>
              </a:ln>
            </c:spPr>
          </c:errBars>
          <c:cat>
            <c:strRef>
              <c:f>STRAUSS!$BH$4:$BR$4</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STRAUSS!$BH$38:$BR$38</c:f>
              <c:numCache>
                <c:formatCode>General</c:formatCode>
                <c:ptCount val="11"/>
                <c:pt idx="0">
                  <c:v>-2.9090948313275403E-3</c:v>
                </c:pt>
                <c:pt idx="1">
                  <c:v>-8.8099035371187767E-2</c:v>
                </c:pt>
                <c:pt idx="2">
                  <c:v>-3.7694757250667586E-2</c:v>
                </c:pt>
                <c:pt idx="3">
                  <c:v>-5.9597123777038401E-2</c:v>
                </c:pt>
                <c:pt idx="4">
                  <c:v>8.3107923636567702E-2</c:v>
                </c:pt>
                <c:pt idx="5">
                  <c:v>-3.3870412648317402E-2</c:v>
                </c:pt>
                <c:pt idx="6">
                  <c:v>-1.7478429375979961E-3</c:v>
                </c:pt>
                <c:pt idx="7">
                  <c:v>1.2268476873930748E-2</c:v>
                </c:pt>
                <c:pt idx="8">
                  <c:v>4.8891026531667624E-2</c:v>
                </c:pt>
                <c:pt idx="9">
                  <c:v>4.6467788881078394E-2</c:v>
                </c:pt>
                <c:pt idx="10">
                  <c:v>3.3183050892891988E-2</c:v>
                </c:pt>
              </c:numCache>
            </c:numRef>
          </c:val>
        </c:ser>
        <c:dLbls>
          <c:showLegendKey val="0"/>
          <c:showVal val="0"/>
          <c:showCatName val="0"/>
          <c:showSerName val="0"/>
          <c:showPercent val="0"/>
          <c:showBubbleSize val="0"/>
        </c:dLbls>
        <c:gapWidth val="70"/>
        <c:axId val="63643008"/>
        <c:axId val="63681664"/>
      </c:barChart>
      <c:catAx>
        <c:axId val="63643008"/>
        <c:scaling>
          <c:orientation val="minMax"/>
        </c:scaling>
        <c:delete val="0"/>
        <c:axPos val="b"/>
        <c:numFmt formatCode="General" sourceLinked="1"/>
        <c:majorTickMark val="cross"/>
        <c:minorTickMark val="none"/>
        <c:tickLblPos val="none"/>
        <c:spPr>
          <a:ln w="15875">
            <a:solidFill>
              <a:sysClr val="windowText" lastClr="000000">
                <a:shade val="95000"/>
                <a:satMod val="105000"/>
              </a:sysClr>
            </a:solidFill>
          </a:ln>
        </c:spPr>
        <c:txPr>
          <a:bodyPr/>
          <a:lstStyle/>
          <a:p>
            <a:pPr>
              <a:defRPr>
                <a:latin typeface="Garamond" pitchFamily="18" charset="0"/>
              </a:defRPr>
            </a:pPr>
            <a:endParaRPr lang="pt-BR"/>
          </a:p>
        </c:txPr>
        <c:crossAx val="63681664"/>
        <c:crosses val="autoZero"/>
        <c:auto val="1"/>
        <c:lblAlgn val="ctr"/>
        <c:lblOffset val="100"/>
        <c:tickLblSkip val="1"/>
        <c:noMultiLvlLbl val="0"/>
      </c:catAx>
      <c:valAx>
        <c:axId val="63681664"/>
        <c:scaling>
          <c:orientation val="minMax"/>
          <c:max val="0.60000000000000009"/>
          <c:min val="-0.60000000000000009"/>
        </c:scaling>
        <c:delete val="0"/>
        <c:axPos val="l"/>
        <c:numFmt formatCode="General" sourceLinked="1"/>
        <c:majorTickMark val="out"/>
        <c:minorTickMark val="none"/>
        <c:tickLblPos val="nextTo"/>
        <c:spPr>
          <a:ln w="15875">
            <a:solidFill>
              <a:sysClr val="windowText" lastClr="000000">
                <a:shade val="95000"/>
                <a:satMod val="105000"/>
              </a:sysClr>
            </a:solidFill>
          </a:ln>
        </c:spPr>
        <c:txPr>
          <a:bodyPr/>
          <a:lstStyle/>
          <a:p>
            <a:pPr>
              <a:defRPr sz="1200">
                <a:latin typeface="Arial" pitchFamily="34" charset="0"/>
                <a:cs typeface="Arial" pitchFamily="34" charset="0"/>
              </a:defRPr>
            </a:pPr>
            <a:endParaRPr lang="pt-BR"/>
          </a:p>
        </c:txPr>
        <c:crossAx val="63643008"/>
        <c:crosses val="autoZero"/>
        <c:crossBetween val="between"/>
      </c:valAx>
    </c:plotArea>
    <c:plotVisOnly val="1"/>
    <c:dispBlanksAs val="gap"/>
    <c:showDLblsOverMax val="0"/>
  </c:chart>
  <c:spPr>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STRAUSS!$BH$82:$BR$82</c:f>
                <c:numCache>
                  <c:formatCode>General</c:formatCode>
                  <c:ptCount val="11"/>
                  <c:pt idx="0">
                    <c:v>0.13096108735389644</c:v>
                  </c:pt>
                  <c:pt idx="1">
                    <c:v>9.1568300983330422E-2</c:v>
                  </c:pt>
                  <c:pt idx="2">
                    <c:v>0.17322472568070307</c:v>
                  </c:pt>
                  <c:pt idx="3">
                    <c:v>0.16972658060747456</c:v>
                  </c:pt>
                  <c:pt idx="4">
                    <c:v>0.12291686397816953</c:v>
                  </c:pt>
                  <c:pt idx="5">
                    <c:v>0.13763070787258705</c:v>
                  </c:pt>
                  <c:pt idx="6">
                    <c:v>5.5000421366697333E-2</c:v>
                  </c:pt>
                  <c:pt idx="7">
                    <c:v>5.2625050318175715E-2</c:v>
                  </c:pt>
                  <c:pt idx="8">
                    <c:v>0.17169835238315703</c:v>
                  </c:pt>
                  <c:pt idx="9">
                    <c:v>8.9535985391534081E-2</c:v>
                  </c:pt>
                  <c:pt idx="10">
                    <c:v>0.11968984302245432</c:v>
                  </c:pt>
                </c:numCache>
              </c:numRef>
            </c:plus>
            <c:minus>
              <c:numRef>
                <c:f>STRAUSS!$BH$82:$BR$82</c:f>
                <c:numCache>
                  <c:formatCode>General</c:formatCode>
                  <c:ptCount val="11"/>
                  <c:pt idx="0">
                    <c:v>0.13096108735389644</c:v>
                  </c:pt>
                  <c:pt idx="1">
                    <c:v>9.1568300983330422E-2</c:v>
                  </c:pt>
                  <c:pt idx="2">
                    <c:v>0.17322472568070307</c:v>
                  </c:pt>
                  <c:pt idx="3">
                    <c:v>0.16972658060747456</c:v>
                  </c:pt>
                  <c:pt idx="4">
                    <c:v>0.12291686397816953</c:v>
                  </c:pt>
                  <c:pt idx="5">
                    <c:v>0.13763070787258705</c:v>
                  </c:pt>
                  <c:pt idx="6">
                    <c:v>5.5000421366697333E-2</c:v>
                  </c:pt>
                  <c:pt idx="7">
                    <c:v>5.2625050318175715E-2</c:v>
                  </c:pt>
                  <c:pt idx="8">
                    <c:v>0.17169835238315703</c:v>
                  </c:pt>
                  <c:pt idx="9">
                    <c:v>8.9535985391534081E-2</c:v>
                  </c:pt>
                  <c:pt idx="10">
                    <c:v>0.11968984302245432</c:v>
                  </c:pt>
                </c:numCache>
              </c:numRef>
            </c:minus>
            <c:spPr>
              <a:ln w="15875"/>
            </c:spPr>
          </c:errBars>
          <c:cat>
            <c:strRef>
              <c:f>STRAUSS!$BH$67:$BR$67</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STRAUSS!$BH$80:$BR$80</c:f>
              <c:numCache>
                <c:formatCode>General</c:formatCode>
                <c:ptCount val="11"/>
                <c:pt idx="0">
                  <c:v>5.7438298136041496E-2</c:v>
                </c:pt>
                <c:pt idx="1">
                  <c:v>-8.4803327790730701E-2</c:v>
                </c:pt>
                <c:pt idx="2">
                  <c:v>-8.8179616907753625E-2</c:v>
                </c:pt>
                <c:pt idx="3">
                  <c:v>9.6533474827260143E-2</c:v>
                </c:pt>
                <c:pt idx="4">
                  <c:v>-1.2467078561188302E-2</c:v>
                </c:pt>
                <c:pt idx="5">
                  <c:v>-1.307704120059343E-2</c:v>
                </c:pt>
                <c:pt idx="6">
                  <c:v>4.6368042374846114E-3</c:v>
                </c:pt>
                <c:pt idx="7">
                  <c:v>-4.2247739972851174E-2</c:v>
                </c:pt>
                <c:pt idx="8">
                  <c:v>3.6526280491284098E-2</c:v>
                </c:pt>
                <c:pt idx="9">
                  <c:v>4.5069489142618706E-2</c:v>
                </c:pt>
                <c:pt idx="10">
                  <c:v>5.7045759842853493E-4</c:v>
                </c:pt>
              </c:numCache>
            </c:numRef>
          </c:val>
        </c:ser>
        <c:dLbls>
          <c:showLegendKey val="0"/>
          <c:showVal val="0"/>
          <c:showCatName val="0"/>
          <c:showSerName val="0"/>
          <c:showPercent val="0"/>
          <c:showBubbleSize val="0"/>
        </c:dLbls>
        <c:gapWidth val="70"/>
        <c:axId val="59249408"/>
        <c:axId val="59250944"/>
      </c:barChart>
      <c:catAx>
        <c:axId val="59249408"/>
        <c:scaling>
          <c:orientation val="minMax"/>
        </c:scaling>
        <c:delete val="0"/>
        <c:axPos val="b"/>
        <c:majorTickMark val="cross"/>
        <c:minorTickMark val="none"/>
        <c:tickLblPos val="none"/>
        <c:spPr>
          <a:ln w="15875">
            <a:solidFill>
              <a:sysClr val="windowText" lastClr="000000">
                <a:shade val="95000"/>
                <a:satMod val="105000"/>
              </a:sysClr>
            </a:solidFill>
          </a:ln>
        </c:spPr>
        <c:crossAx val="59250944"/>
        <c:crosses val="autoZero"/>
        <c:auto val="1"/>
        <c:lblAlgn val="ctr"/>
        <c:lblOffset val="100"/>
        <c:noMultiLvlLbl val="0"/>
      </c:catAx>
      <c:valAx>
        <c:axId val="59250944"/>
        <c:scaling>
          <c:orientation val="minMax"/>
          <c:max val="0.60000000000000064"/>
          <c:min val="-0.60000000000000064"/>
        </c:scaling>
        <c:delete val="0"/>
        <c:axPos val="l"/>
        <c:numFmt formatCode="General" sourceLinked="1"/>
        <c:majorTickMark val="out"/>
        <c:minorTickMark val="none"/>
        <c:tickLblPos val="nextTo"/>
        <c:spPr>
          <a:ln w="15875">
            <a:solidFill>
              <a:sysClr val="windowText" lastClr="000000">
                <a:shade val="95000"/>
                <a:satMod val="105000"/>
              </a:sysClr>
            </a:solidFill>
          </a:ln>
        </c:spPr>
        <c:txPr>
          <a:bodyPr/>
          <a:lstStyle/>
          <a:p>
            <a:pPr>
              <a:defRPr sz="1200">
                <a:latin typeface="Arial" pitchFamily="34" charset="0"/>
                <a:cs typeface="Arial" pitchFamily="34" charset="0"/>
              </a:defRPr>
            </a:pPr>
            <a:endParaRPr lang="pt-BR"/>
          </a:p>
        </c:txPr>
        <c:crossAx val="59249408"/>
        <c:crosses val="autoZero"/>
        <c:crossBetween val="between"/>
      </c:valAx>
    </c:plotArea>
    <c:plotVisOnly val="1"/>
    <c:dispBlanksAs val="gap"/>
    <c:showDLblsOverMax val="0"/>
  </c:chart>
  <c:spPr>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Plan1!$K$11:$K$21</c:f>
              <c:strCache>
                <c:ptCount val="11"/>
                <c:pt idx="0">
                  <c:v>Ulva</c:v>
                </c:pt>
                <c:pt idx="1">
                  <c:v>Codium</c:v>
                </c:pt>
                <c:pt idx="2">
                  <c:v>Amphiroa</c:v>
                </c:pt>
                <c:pt idx="3">
                  <c:v>Spyridia</c:v>
                </c:pt>
                <c:pt idx="4">
                  <c:v>L. dendroidea</c:v>
                </c:pt>
                <c:pt idx="5">
                  <c:v>L. filiformis</c:v>
                </c:pt>
                <c:pt idx="6">
                  <c:v>Plocamium</c:v>
                </c:pt>
                <c:pt idx="7">
                  <c:v>Sargassum</c:v>
                </c:pt>
                <c:pt idx="8">
                  <c:v>Dictyota</c:v>
                </c:pt>
                <c:pt idx="9">
                  <c:v>Dictyopteris</c:v>
                </c:pt>
                <c:pt idx="10">
                  <c:v>Colpomenia</c:v>
                </c:pt>
              </c:strCache>
            </c:strRef>
          </c:cat>
          <c:val>
            <c:numRef>
              <c:f>Plan1!$L$11:$L$21</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dLbls>
          <c:showLegendKey val="0"/>
          <c:showVal val="0"/>
          <c:showCatName val="0"/>
          <c:showSerName val="0"/>
          <c:showPercent val="0"/>
          <c:showBubbleSize val="0"/>
        </c:dLbls>
        <c:gapWidth val="150"/>
        <c:axId val="59278848"/>
        <c:axId val="59280384"/>
      </c:barChart>
      <c:catAx>
        <c:axId val="59278848"/>
        <c:scaling>
          <c:orientation val="minMax"/>
        </c:scaling>
        <c:delete val="0"/>
        <c:axPos val="b"/>
        <c:majorTickMark val="out"/>
        <c:minorTickMark val="none"/>
        <c:tickLblPos val="nextTo"/>
        <c:spPr>
          <a:ln w="15875">
            <a:solidFill>
              <a:schemeClr val="tx1"/>
            </a:solidFill>
          </a:ln>
        </c:spPr>
        <c:txPr>
          <a:bodyPr/>
          <a:lstStyle/>
          <a:p>
            <a:pPr>
              <a:defRPr sz="800">
                <a:latin typeface="Arial" pitchFamily="34" charset="0"/>
                <a:cs typeface="Arial" pitchFamily="34" charset="0"/>
              </a:defRPr>
            </a:pPr>
            <a:endParaRPr lang="pt-BR"/>
          </a:p>
        </c:txPr>
        <c:crossAx val="59280384"/>
        <c:crosses val="autoZero"/>
        <c:auto val="1"/>
        <c:lblAlgn val="ctr"/>
        <c:lblOffset val="100"/>
        <c:noMultiLvlLbl val="0"/>
      </c:catAx>
      <c:valAx>
        <c:axId val="59280384"/>
        <c:scaling>
          <c:orientation val="minMax"/>
          <c:max val="0"/>
        </c:scaling>
        <c:delete val="1"/>
        <c:axPos val="l"/>
        <c:numFmt formatCode="General" sourceLinked="1"/>
        <c:majorTickMark val="out"/>
        <c:minorTickMark val="none"/>
        <c:tickLblPos val="none"/>
        <c:crossAx val="59278848"/>
        <c:crosses val="autoZero"/>
        <c:crossBetween val="between"/>
        <c:majorUnit val="0.1"/>
        <c:minorUnit val="2.0000000000000011E-2"/>
      </c:valAx>
      <c:spPr>
        <a:noFill/>
        <a:ln>
          <a:noFill/>
        </a:ln>
      </c:spPr>
    </c:plotArea>
    <c:plotVisOnly val="1"/>
    <c:dispBlanksAs val="gap"/>
    <c:showDLblsOverMax val="0"/>
  </c:chart>
  <c:spPr>
    <a:noFill/>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STRAUSS!$BH$40:$BR$40</c:f>
                <c:numCache>
                  <c:formatCode>General</c:formatCode>
                  <c:ptCount val="11"/>
                  <c:pt idx="0">
                    <c:v>5.9490806440934366E-2</c:v>
                  </c:pt>
                  <c:pt idx="1">
                    <c:v>6.788832022939599E-2</c:v>
                  </c:pt>
                  <c:pt idx="2">
                    <c:v>8.7201653133314488E-2</c:v>
                  </c:pt>
                  <c:pt idx="3">
                    <c:v>1.850948634263519E-2</c:v>
                  </c:pt>
                  <c:pt idx="4">
                    <c:v>7.7446387030585595E-2</c:v>
                  </c:pt>
                  <c:pt idx="5">
                    <c:v>6.1437731936542936E-2</c:v>
                  </c:pt>
                  <c:pt idx="6">
                    <c:v>1.7277781838709701E-2</c:v>
                  </c:pt>
                  <c:pt idx="7">
                    <c:v>4.8270634364844162E-2</c:v>
                  </c:pt>
                  <c:pt idx="8">
                    <c:v>6.6252904037942734E-2</c:v>
                  </c:pt>
                  <c:pt idx="9">
                    <c:v>3.9153169775002231E-2</c:v>
                  </c:pt>
                  <c:pt idx="10">
                    <c:v>6.9986400625776934E-2</c:v>
                  </c:pt>
                </c:numCache>
              </c:numRef>
            </c:plus>
            <c:minus>
              <c:numRef>
                <c:f>STRAUSS!$BH$40:$BR$40</c:f>
                <c:numCache>
                  <c:formatCode>General</c:formatCode>
                  <c:ptCount val="11"/>
                  <c:pt idx="0">
                    <c:v>5.9490806440934366E-2</c:v>
                  </c:pt>
                  <c:pt idx="1">
                    <c:v>6.788832022939599E-2</c:v>
                  </c:pt>
                  <c:pt idx="2">
                    <c:v>8.7201653133314488E-2</c:v>
                  </c:pt>
                  <c:pt idx="3">
                    <c:v>1.850948634263519E-2</c:v>
                  </c:pt>
                  <c:pt idx="4">
                    <c:v>7.7446387030585595E-2</c:v>
                  </c:pt>
                  <c:pt idx="5">
                    <c:v>6.1437731936542936E-2</c:v>
                  </c:pt>
                  <c:pt idx="6">
                    <c:v>1.7277781838709701E-2</c:v>
                  </c:pt>
                  <c:pt idx="7">
                    <c:v>4.8270634364844162E-2</c:v>
                  </c:pt>
                  <c:pt idx="8">
                    <c:v>6.6252904037942734E-2</c:v>
                  </c:pt>
                  <c:pt idx="9">
                    <c:v>3.9153169775002231E-2</c:v>
                  </c:pt>
                  <c:pt idx="10">
                    <c:v>6.9986400625776934E-2</c:v>
                  </c:pt>
                </c:numCache>
              </c:numRef>
            </c:minus>
            <c:spPr>
              <a:ln w="15875">
                <a:solidFill>
                  <a:sysClr val="windowText" lastClr="000000">
                    <a:shade val="95000"/>
                    <a:satMod val="105000"/>
                  </a:sysClr>
                </a:solidFill>
              </a:ln>
            </c:spPr>
          </c:errBars>
          <c:cat>
            <c:strRef>
              <c:f>STRAUSS!$BH$4:$BR$4</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STRAUSS!$BH$38:$BR$38</c:f>
              <c:numCache>
                <c:formatCode>General</c:formatCode>
                <c:ptCount val="11"/>
                <c:pt idx="0">
                  <c:v>-2.9090948313275416E-3</c:v>
                </c:pt>
                <c:pt idx="1">
                  <c:v>-8.8099035371187767E-2</c:v>
                </c:pt>
                <c:pt idx="2">
                  <c:v>-3.7694757250667586E-2</c:v>
                </c:pt>
                <c:pt idx="3">
                  <c:v>-5.9597123777038422E-2</c:v>
                </c:pt>
                <c:pt idx="4">
                  <c:v>8.3107923636567702E-2</c:v>
                </c:pt>
                <c:pt idx="5">
                  <c:v>-3.3870412648317402E-2</c:v>
                </c:pt>
                <c:pt idx="6">
                  <c:v>-1.7478429375979961E-3</c:v>
                </c:pt>
                <c:pt idx="7">
                  <c:v>1.2268476873930748E-2</c:v>
                </c:pt>
                <c:pt idx="8">
                  <c:v>4.8891026531667624E-2</c:v>
                </c:pt>
                <c:pt idx="9">
                  <c:v>4.6467788881078394E-2</c:v>
                </c:pt>
                <c:pt idx="10">
                  <c:v>3.3183050892891988E-2</c:v>
                </c:pt>
              </c:numCache>
            </c:numRef>
          </c:val>
        </c:ser>
        <c:dLbls>
          <c:showLegendKey val="0"/>
          <c:showVal val="0"/>
          <c:showCatName val="0"/>
          <c:showSerName val="0"/>
          <c:showPercent val="0"/>
          <c:showBubbleSize val="0"/>
        </c:dLbls>
        <c:gapWidth val="70"/>
        <c:axId val="59351040"/>
        <c:axId val="59352576"/>
      </c:barChart>
      <c:catAx>
        <c:axId val="59351040"/>
        <c:scaling>
          <c:orientation val="minMax"/>
        </c:scaling>
        <c:delete val="0"/>
        <c:axPos val="b"/>
        <c:numFmt formatCode="General" sourceLinked="1"/>
        <c:majorTickMark val="cross"/>
        <c:minorTickMark val="none"/>
        <c:tickLblPos val="none"/>
        <c:spPr>
          <a:ln w="15875">
            <a:solidFill>
              <a:sysClr val="windowText" lastClr="000000">
                <a:shade val="95000"/>
                <a:satMod val="105000"/>
              </a:sysClr>
            </a:solidFill>
          </a:ln>
        </c:spPr>
        <c:txPr>
          <a:bodyPr/>
          <a:lstStyle/>
          <a:p>
            <a:pPr>
              <a:defRPr>
                <a:latin typeface="Garamond" pitchFamily="18" charset="0"/>
              </a:defRPr>
            </a:pPr>
            <a:endParaRPr lang="pt-BR"/>
          </a:p>
        </c:txPr>
        <c:crossAx val="59352576"/>
        <c:crosses val="autoZero"/>
        <c:auto val="1"/>
        <c:lblAlgn val="ctr"/>
        <c:lblOffset val="100"/>
        <c:tickLblSkip val="1"/>
        <c:noMultiLvlLbl val="0"/>
      </c:catAx>
      <c:valAx>
        <c:axId val="59352576"/>
        <c:scaling>
          <c:orientation val="minMax"/>
          <c:max val="0.60000000000000042"/>
          <c:min val="-0.60000000000000042"/>
        </c:scaling>
        <c:delete val="0"/>
        <c:axPos val="l"/>
        <c:numFmt formatCode="General" sourceLinked="1"/>
        <c:majorTickMark val="out"/>
        <c:minorTickMark val="none"/>
        <c:tickLblPos val="nextTo"/>
        <c:spPr>
          <a:ln w="15875">
            <a:solidFill>
              <a:sysClr val="windowText" lastClr="000000">
                <a:shade val="95000"/>
                <a:satMod val="105000"/>
              </a:sysClr>
            </a:solidFill>
          </a:ln>
        </c:spPr>
        <c:txPr>
          <a:bodyPr/>
          <a:lstStyle/>
          <a:p>
            <a:pPr>
              <a:defRPr sz="1200">
                <a:latin typeface="Arial" pitchFamily="34" charset="0"/>
                <a:cs typeface="Arial" pitchFamily="34" charset="0"/>
              </a:defRPr>
            </a:pPr>
            <a:endParaRPr lang="pt-BR"/>
          </a:p>
        </c:txPr>
        <c:crossAx val="59351040"/>
        <c:crosses val="autoZero"/>
        <c:crossBetween val="between"/>
      </c:valAx>
    </c:plotArea>
    <c:plotVisOnly val="1"/>
    <c:dispBlanksAs val="gap"/>
    <c:showDLblsOverMax val="0"/>
  </c:chart>
  <c:spPr>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STRAUSS!$BH$82:$BR$82</c:f>
                <c:numCache>
                  <c:formatCode>General</c:formatCode>
                  <c:ptCount val="11"/>
                  <c:pt idx="0">
                    <c:v>0.13096108735389644</c:v>
                  </c:pt>
                  <c:pt idx="1">
                    <c:v>9.1568300983330492E-2</c:v>
                  </c:pt>
                  <c:pt idx="2">
                    <c:v>0.17322472568070307</c:v>
                  </c:pt>
                  <c:pt idx="3">
                    <c:v>0.16972658060747461</c:v>
                  </c:pt>
                  <c:pt idx="4">
                    <c:v>0.12291686397816957</c:v>
                  </c:pt>
                  <c:pt idx="5">
                    <c:v>0.13763070787258705</c:v>
                  </c:pt>
                  <c:pt idx="6">
                    <c:v>5.5000421366697333E-2</c:v>
                  </c:pt>
                  <c:pt idx="7">
                    <c:v>5.2625050318175715E-2</c:v>
                  </c:pt>
                  <c:pt idx="8">
                    <c:v>0.17169835238315703</c:v>
                  </c:pt>
                  <c:pt idx="9">
                    <c:v>8.9535985391534151E-2</c:v>
                  </c:pt>
                  <c:pt idx="10">
                    <c:v>0.11968984302245432</c:v>
                  </c:pt>
                </c:numCache>
              </c:numRef>
            </c:plus>
            <c:minus>
              <c:numRef>
                <c:f>STRAUSS!$BH$82:$BR$82</c:f>
                <c:numCache>
                  <c:formatCode>General</c:formatCode>
                  <c:ptCount val="11"/>
                  <c:pt idx="0">
                    <c:v>0.13096108735389644</c:v>
                  </c:pt>
                  <c:pt idx="1">
                    <c:v>9.1568300983330492E-2</c:v>
                  </c:pt>
                  <c:pt idx="2">
                    <c:v>0.17322472568070307</c:v>
                  </c:pt>
                  <c:pt idx="3">
                    <c:v>0.16972658060747461</c:v>
                  </c:pt>
                  <c:pt idx="4">
                    <c:v>0.12291686397816957</c:v>
                  </c:pt>
                  <c:pt idx="5">
                    <c:v>0.13763070787258705</c:v>
                  </c:pt>
                  <c:pt idx="6">
                    <c:v>5.5000421366697333E-2</c:v>
                  </c:pt>
                  <c:pt idx="7">
                    <c:v>5.2625050318175715E-2</c:v>
                  </c:pt>
                  <c:pt idx="8">
                    <c:v>0.17169835238315703</c:v>
                  </c:pt>
                  <c:pt idx="9">
                    <c:v>8.9535985391534151E-2</c:v>
                  </c:pt>
                  <c:pt idx="10">
                    <c:v>0.11968984302245432</c:v>
                  </c:pt>
                </c:numCache>
              </c:numRef>
            </c:minus>
            <c:spPr>
              <a:ln w="15875"/>
            </c:spPr>
          </c:errBars>
          <c:cat>
            <c:strRef>
              <c:f>STRAUSS!$BH$67:$BR$67</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STRAUSS!$BH$80:$BR$80</c:f>
              <c:numCache>
                <c:formatCode>General</c:formatCode>
                <c:ptCount val="11"/>
                <c:pt idx="0">
                  <c:v>5.7438298136041531E-2</c:v>
                </c:pt>
                <c:pt idx="1">
                  <c:v>-8.4803327790730701E-2</c:v>
                </c:pt>
                <c:pt idx="2">
                  <c:v>-8.8179616907753625E-2</c:v>
                </c:pt>
                <c:pt idx="3">
                  <c:v>9.6533474827260143E-2</c:v>
                </c:pt>
                <c:pt idx="4">
                  <c:v>-1.2467078561188307E-2</c:v>
                </c:pt>
                <c:pt idx="5">
                  <c:v>-1.307704120059343E-2</c:v>
                </c:pt>
                <c:pt idx="6">
                  <c:v>4.6368042374846114E-3</c:v>
                </c:pt>
                <c:pt idx="7">
                  <c:v>-4.2247739972851174E-2</c:v>
                </c:pt>
                <c:pt idx="8">
                  <c:v>3.6526280491284098E-2</c:v>
                </c:pt>
                <c:pt idx="9">
                  <c:v>4.5069489142618741E-2</c:v>
                </c:pt>
                <c:pt idx="10">
                  <c:v>5.7045759842853493E-4</c:v>
                </c:pt>
              </c:numCache>
            </c:numRef>
          </c:val>
        </c:ser>
        <c:dLbls>
          <c:showLegendKey val="0"/>
          <c:showVal val="0"/>
          <c:showCatName val="0"/>
          <c:showSerName val="0"/>
          <c:showPercent val="0"/>
          <c:showBubbleSize val="0"/>
        </c:dLbls>
        <c:gapWidth val="70"/>
        <c:axId val="59384960"/>
        <c:axId val="59386496"/>
      </c:barChart>
      <c:catAx>
        <c:axId val="59384960"/>
        <c:scaling>
          <c:orientation val="minMax"/>
        </c:scaling>
        <c:delete val="0"/>
        <c:axPos val="b"/>
        <c:majorTickMark val="cross"/>
        <c:minorTickMark val="none"/>
        <c:tickLblPos val="none"/>
        <c:spPr>
          <a:ln w="15875">
            <a:solidFill>
              <a:sysClr val="windowText" lastClr="000000">
                <a:shade val="95000"/>
                <a:satMod val="105000"/>
              </a:sysClr>
            </a:solidFill>
          </a:ln>
        </c:spPr>
        <c:crossAx val="59386496"/>
        <c:crosses val="autoZero"/>
        <c:auto val="1"/>
        <c:lblAlgn val="ctr"/>
        <c:lblOffset val="100"/>
        <c:noMultiLvlLbl val="0"/>
      </c:catAx>
      <c:valAx>
        <c:axId val="59386496"/>
        <c:scaling>
          <c:orientation val="minMax"/>
          <c:max val="0.60000000000000042"/>
          <c:min val="-0.60000000000000042"/>
        </c:scaling>
        <c:delete val="0"/>
        <c:axPos val="l"/>
        <c:numFmt formatCode="General" sourceLinked="1"/>
        <c:majorTickMark val="out"/>
        <c:minorTickMark val="none"/>
        <c:tickLblPos val="nextTo"/>
        <c:spPr>
          <a:ln w="15875">
            <a:solidFill>
              <a:sysClr val="windowText" lastClr="000000">
                <a:shade val="95000"/>
                <a:satMod val="105000"/>
              </a:sysClr>
            </a:solidFill>
          </a:ln>
        </c:spPr>
        <c:txPr>
          <a:bodyPr/>
          <a:lstStyle/>
          <a:p>
            <a:pPr>
              <a:defRPr sz="1200">
                <a:latin typeface="Arial" pitchFamily="34" charset="0"/>
                <a:cs typeface="Arial" pitchFamily="34" charset="0"/>
              </a:defRPr>
            </a:pPr>
            <a:endParaRPr lang="pt-BR"/>
          </a:p>
        </c:txPr>
        <c:crossAx val="59384960"/>
        <c:crosses val="autoZero"/>
        <c:crossBetween val="between"/>
      </c:valAx>
    </c:plotArea>
    <c:plotVisOnly val="1"/>
    <c:dispBlanksAs val="gap"/>
    <c:showDLblsOverMax val="0"/>
  </c:chart>
  <c:spPr>
    <a:ln>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Plan1!$K$11:$K$21</c:f>
              <c:strCache>
                <c:ptCount val="11"/>
                <c:pt idx="0">
                  <c:v>Ulva</c:v>
                </c:pt>
                <c:pt idx="1">
                  <c:v>Codium</c:v>
                </c:pt>
                <c:pt idx="2">
                  <c:v>Amphiroa</c:v>
                </c:pt>
                <c:pt idx="3">
                  <c:v>Spyridia</c:v>
                </c:pt>
                <c:pt idx="4">
                  <c:v>L. dendroidea</c:v>
                </c:pt>
                <c:pt idx="5">
                  <c:v>L. filiformis</c:v>
                </c:pt>
                <c:pt idx="6">
                  <c:v>Plocamium</c:v>
                </c:pt>
                <c:pt idx="7">
                  <c:v>Sargassum</c:v>
                </c:pt>
                <c:pt idx="8">
                  <c:v>Dictyota</c:v>
                </c:pt>
                <c:pt idx="9">
                  <c:v>Dictyopteris</c:v>
                </c:pt>
                <c:pt idx="10">
                  <c:v>Colpomenia</c:v>
                </c:pt>
              </c:strCache>
            </c:strRef>
          </c:cat>
          <c:val>
            <c:numRef>
              <c:f>Plan1!$L$11:$L$21</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dLbls>
          <c:showLegendKey val="0"/>
          <c:showVal val="0"/>
          <c:showCatName val="0"/>
          <c:showSerName val="0"/>
          <c:showPercent val="0"/>
          <c:showBubbleSize val="0"/>
        </c:dLbls>
        <c:gapWidth val="150"/>
        <c:axId val="59422592"/>
        <c:axId val="59424128"/>
      </c:barChart>
      <c:catAx>
        <c:axId val="59422592"/>
        <c:scaling>
          <c:orientation val="minMax"/>
        </c:scaling>
        <c:delete val="0"/>
        <c:axPos val="b"/>
        <c:majorTickMark val="out"/>
        <c:minorTickMark val="none"/>
        <c:tickLblPos val="nextTo"/>
        <c:spPr>
          <a:ln w="15875">
            <a:solidFill>
              <a:schemeClr val="tx1"/>
            </a:solidFill>
          </a:ln>
        </c:spPr>
        <c:txPr>
          <a:bodyPr/>
          <a:lstStyle/>
          <a:p>
            <a:pPr>
              <a:defRPr sz="800">
                <a:latin typeface="Arial" pitchFamily="34" charset="0"/>
                <a:cs typeface="Arial" pitchFamily="34" charset="0"/>
              </a:defRPr>
            </a:pPr>
            <a:endParaRPr lang="pt-BR"/>
          </a:p>
        </c:txPr>
        <c:crossAx val="59424128"/>
        <c:crosses val="autoZero"/>
        <c:auto val="1"/>
        <c:lblAlgn val="ctr"/>
        <c:lblOffset val="100"/>
        <c:noMultiLvlLbl val="0"/>
      </c:catAx>
      <c:valAx>
        <c:axId val="59424128"/>
        <c:scaling>
          <c:orientation val="minMax"/>
          <c:max val="0"/>
        </c:scaling>
        <c:delete val="1"/>
        <c:axPos val="l"/>
        <c:numFmt formatCode="General" sourceLinked="1"/>
        <c:majorTickMark val="out"/>
        <c:minorTickMark val="none"/>
        <c:tickLblPos val="none"/>
        <c:crossAx val="59422592"/>
        <c:crosses val="autoZero"/>
        <c:crossBetween val="between"/>
        <c:majorUnit val="0.1"/>
        <c:minorUnit val="2.0000000000000011E-2"/>
      </c:valAx>
      <c:spPr>
        <a:noFill/>
        <a:ln>
          <a:noFill/>
        </a:ln>
      </c:spPr>
    </c:plotArea>
    <c:plotVisOnly val="1"/>
    <c:dispBlanksAs val="gap"/>
    <c:showDLblsOverMax val="0"/>
  </c:chart>
  <c:spPr>
    <a:noFill/>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STRAUSS!$BH$40:$BR$40</c:f>
                <c:numCache>
                  <c:formatCode>General</c:formatCode>
                  <c:ptCount val="11"/>
                  <c:pt idx="0">
                    <c:v>5.949080644093422E-2</c:v>
                  </c:pt>
                  <c:pt idx="1">
                    <c:v>6.788832022939599E-2</c:v>
                  </c:pt>
                  <c:pt idx="2">
                    <c:v>8.7201653133314502E-2</c:v>
                  </c:pt>
                  <c:pt idx="3">
                    <c:v>1.8509486342635145E-2</c:v>
                  </c:pt>
                  <c:pt idx="4">
                    <c:v>7.7446387030585442E-2</c:v>
                  </c:pt>
                  <c:pt idx="5">
                    <c:v>6.1437731936542714E-2</c:v>
                  </c:pt>
                  <c:pt idx="6">
                    <c:v>1.7277781838709701E-2</c:v>
                  </c:pt>
                  <c:pt idx="7">
                    <c:v>4.8270634364844162E-2</c:v>
                  </c:pt>
                  <c:pt idx="8">
                    <c:v>6.6252904037942623E-2</c:v>
                  </c:pt>
                  <c:pt idx="9">
                    <c:v>3.9153169775002231E-2</c:v>
                  </c:pt>
                  <c:pt idx="10">
                    <c:v>6.9986400625776934E-2</c:v>
                  </c:pt>
                </c:numCache>
              </c:numRef>
            </c:plus>
            <c:minus>
              <c:numRef>
                <c:f>STRAUSS!$BH$40:$BR$40</c:f>
                <c:numCache>
                  <c:formatCode>General</c:formatCode>
                  <c:ptCount val="11"/>
                  <c:pt idx="0">
                    <c:v>5.949080644093422E-2</c:v>
                  </c:pt>
                  <c:pt idx="1">
                    <c:v>6.788832022939599E-2</c:v>
                  </c:pt>
                  <c:pt idx="2">
                    <c:v>8.7201653133314502E-2</c:v>
                  </c:pt>
                  <c:pt idx="3">
                    <c:v>1.8509486342635145E-2</c:v>
                  </c:pt>
                  <c:pt idx="4">
                    <c:v>7.7446387030585442E-2</c:v>
                  </c:pt>
                  <c:pt idx="5">
                    <c:v>6.1437731936542714E-2</c:v>
                  </c:pt>
                  <c:pt idx="6">
                    <c:v>1.7277781838709701E-2</c:v>
                  </c:pt>
                  <c:pt idx="7">
                    <c:v>4.8270634364844162E-2</c:v>
                  </c:pt>
                  <c:pt idx="8">
                    <c:v>6.6252904037942623E-2</c:v>
                  </c:pt>
                  <c:pt idx="9">
                    <c:v>3.9153169775002231E-2</c:v>
                  </c:pt>
                  <c:pt idx="10">
                    <c:v>6.9986400625776934E-2</c:v>
                  </c:pt>
                </c:numCache>
              </c:numRef>
            </c:minus>
            <c:spPr>
              <a:ln w="15875">
                <a:solidFill>
                  <a:sysClr val="windowText" lastClr="000000">
                    <a:shade val="95000"/>
                    <a:satMod val="105000"/>
                  </a:sysClr>
                </a:solidFill>
              </a:ln>
            </c:spPr>
          </c:errBars>
          <c:cat>
            <c:strRef>
              <c:f>STRAUSS!$BH$4:$BR$4</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STRAUSS!$BH$38:$BR$38</c:f>
              <c:numCache>
                <c:formatCode>General</c:formatCode>
                <c:ptCount val="11"/>
                <c:pt idx="0">
                  <c:v>-2.9090948313275316E-3</c:v>
                </c:pt>
                <c:pt idx="1">
                  <c:v>-8.8099035371187656E-2</c:v>
                </c:pt>
                <c:pt idx="2">
                  <c:v>-3.7694757250667586E-2</c:v>
                </c:pt>
                <c:pt idx="3">
                  <c:v>-5.9597123777038304E-2</c:v>
                </c:pt>
                <c:pt idx="4">
                  <c:v>8.3107923636567632E-2</c:v>
                </c:pt>
                <c:pt idx="5">
                  <c:v>-3.3870412648317395E-2</c:v>
                </c:pt>
                <c:pt idx="6">
                  <c:v>-1.7478429375979954E-3</c:v>
                </c:pt>
                <c:pt idx="7">
                  <c:v>1.2268476873930748E-2</c:v>
                </c:pt>
                <c:pt idx="8">
                  <c:v>4.8891026531667624E-2</c:v>
                </c:pt>
                <c:pt idx="9">
                  <c:v>4.6467788881078387E-2</c:v>
                </c:pt>
                <c:pt idx="10">
                  <c:v>3.3183050892891988E-2</c:v>
                </c:pt>
              </c:numCache>
            </c:numRef>
          </c:val>
        </c:ser>
        <c:dLbls>
          <c:showLegendKey val="0"/>
          <c:showVal val="0"/>
          <c:showCatName val="0"/>
          <c:showSerName val="0"/>
          <c:showPercent val="0"/>
          <c:showBubbleSize val="0"/>
        </c:dLbls>
        <c:gapWidth val="70"/>
        <c:axId val="63985152"/>
        <c:axId val="63986688"/>
      </c:barChart>
      <c:catAx>
        <c:axId val="63985152"/>
        <c:scaling>
          <c:orientation val="minMax"/>
        </c:scaling>
        <c:delete val="0"/>
        <c:axPos val="b"/>
        <c:numFmt formatCode="General" sourceLinked="1"/>
        <c:majorTickMark val="cross"/>
        <c:minorTickMark val="none"/>
        <c:tickLblPos val="none"/>
        <c:spPr>
          <a:ln w="15875">
            <a:solidFill>
              <a:sysClr val="windowText" lastClr="000000">
                <a:shade val="95000"/>
                <a:satMod val="105000"/>
              </a:sysClr>
            </a:solidFill>
          </a:ln>
        </c:spPr>
        <c:txPr>
          <a:bodyPr/>
          <a:lstStyle/>
          <a:p>
            <a:pPr>
              <a:defRPr>
                <a:latin typeface="Garamond" pitchFamily="18" charset="0"/>
              </a:defRPr>
            </a:pPr>
            <a:endParaRPr lang="pt-BR"/>
          </a:p>
        </c:txPr>
        <c:crossAx val="63986688"/>
        <c:crosses val="autoZero"/>
        <c:auto val="1"/>
        <c:lblAlgn val="ctr"/>
        <c:lblOffset val="100"/>
        <c:tickLblSkip val="1"/>
        <c:noMultiLvlLbl val="0"/>
      </c:catAx>
      <c:valAx>
        <c:axId val="63986688"/>
        <c:scaling>
          <c:orientation val="minMax"/>
          <c:max val="0.60000000000000064"/>
          <c:min val="-0.60000000000000064"/>
        </c:scaling>
        <c:delete val="0"/>
        <c:axPos val="l"/>
        <c:numFmt formatCode="General" sourceLinked="1"/>
        <c:majorTickMark val="out"/>
        <c:minorTickMark val="none"/>
        <c:tickLblPos val="nextTo"/>
        <c:spPr>
          <a:ln w="15875">
            <a:solidFill>
              <a:sysClr val="windowText" lastClr="000000">
                <a:shade val="95000"/>
                <a:satMod val="105000"/>
              </a:sysClr>
            </a:solidFill>
          </a:ln>
        </c:spPr>
        <c:txPr>
          <a:bodyPr/>
          <a:lstStyle/>
          <a:p>
            <a:pPr>
              <a:defRPr sz="1200">
                <a:latin typeface="Arial" pitchFamily="34" charset="0"/>
                <a:cs typeface="Arial" pitchFamily="34" charset="0"/>
              </a:defRPr>
            </a:pPr>
            <a:endParaRPr lang="pt-BR"/>
          </a:p>
        </c:txPr>
        <c:crossAx val="63985152"/>
        <c:crosses val="autoZero"/>
        <c:crossBetween val="between"/>
      </c:valAx>
    </c:plotArea>
    <c:plotVisOnly val="1"/>
    <c:dispBlanksAs val="gap"/>
    <c:showDLblsOverMax val="0"/>
  </c:chart>
  <c:spPr>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STRAUSS!$BH$82:$BR$82</c:f>
                <c:numCache>
                  <c:formatCode>General</c:formatCode>
                  <c:ptCount val="11"/>
                  <c:pt idx="0">
                    <c:v>0.13096108735389642</c:v>
                  </c:pt>
                  <c:pt idx="1">
                    <c:v>9.15683009833302E-2</c:v>
                  </c:pt>
                  <c:pt idx="2">
                    <c:v>0.17322472568070307</c:v>
                  </c:pt>
                  <c:pt idx="3">
                    <c:v>0.16972658060747431</c:v>
                  </c:pt>
                  <c:pt idx="4">
                    <c:v>0.12291686397816934</c:v>
                  </c:pt>
                  <c:pt idx="5">
                    <c:v>0.13763070787258705</c:v>
                  </c:pt>
                  <c:pt idx="6">
                    <c:v>5.5000421366697319E-2</c:v>
                  </c:pt>
                  <c:pt idx="7">
                    <c:v>5.2625050318175721E-2</c:v>
                  </c:pt>
                  <c:pt idx="8">
                    <c:v>0.17169835238315703</c:v>
                  </c:pt>
                  <c:pt idx="9">
                    <c:v>8.9535985391533762E-2</c:v>
                  </c:pt>
                  <c:pt idx="10">
                    <c:v>0.11968984302245432</c:v>
                  </c:pt>
                </c:numCache>
              </c:numRef>
            </c:plus>
            <c:minus>
              <c:numRef>
                <c:f>STRAUSS!$BH$82:$BR$82</c:f>
                <c:numCache>
                  <c:formatCode>General</c:formatCode>
                  <c:ptCount val="11"/>
                  <c:pt idx="0">
                    <c:v>0.13096108735389642</c:v>
                  </c:pt>
                  <c:pt idx="1">
                    <c:v>9.15683009833302E-2</c:v>
                  </c:pt>
                  <c:pt idx="2">
                    <c:v>0.17322472568070307</c:v>
                  </c:pt>
                  <c:pt idx="3">
                    <c:v>0.16972658060747431</c:v>
                  </c:pt>
                  <c:pt idx="4">
                    <c:v>0.12291686397816934</c:v>
                  </c:pt>
                  <c:pt idx="5">
                    <c:v>0.13763070787258705</c:v>
                  </c:pt>
                  <c:pt idx="6">
                    <c:v>5.5000421366697319E-2</c:v>
                  </c:pt>
                  <c:pt idx="7">
                    <c:v>5.2625050318175721E-2</c:v>
                  </c:pt>
                  <c:pt idx="8">
                    <c:v>0.17169835238315703</c:v>
                  </c:pt>
                  <c:pt idx="9">
                    <c:v>8.9535985391533762E-2</c:v>
                  </c:pt>
                  <c:pt idx="10">
                    <c:v>0.11968984302245432</c:v>
                  </c:pt>
                </c:numCache>
              </c:numRef>
            </c:minus>
            <c:spPr>
              <a:ln w="15875"/>
            </c:spPr>
          </c:errBars>
          <c:cat>
            <c:strRef>
              <c:f>STRAUSS!$BH$67:$BR$67</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STRAUSS!$BH$80:$BR$80</c:f>
              <c:numCache>
                <c:formatCode>General</c:formatCode>
                <c:ptCount val="11"/>
                <c:pt idx="0">
                  <c:v>5.7438298136041295E-2</c:v>
                </c:pt>
                <c:pt idx="1">
                  <c:v>-8.4803327790730659E-2</c:v>
                </c:pt>
                <c:pt idx="2">
                  <c:v>-8.8179616907753625E-2</c:v>
                </c:pt>
                <c:pt idx="3">
                  <c:v>9.6533474827260116E-2</c:v>
                </c:pt>
                <c:pt idx="4">
                  <c:v>-1.2467078561188279E-2</c:v>
                </c:pt>
                <c:pt idx="5">
                  <c:v>-1.307704120059343E-2</c:v>
                </c:pt>
                <c:pt idx="6">
                  <c:v>4.6368042374846097E-3</c:v>
                </c:pt>
                <c:pt idx="7">
                  <c:v>-4.2247739972851174E-2</c:v>
                </c:pt>
                <c:pt idx="8">
                  <c:v>3.6526280491284098E-2</c:v>
                </c:pt>
                <c:pt idx="9">
                  <c:v>4.5069489142618567E-2</c:v>
                </c:pt>
                <c:pt idx="10">
                  <c:v>5.7045759842853472E-4</c:v>
                </c:pt>
              </c:numCache>
            </c:numRef>
          </c:val>
        </c:ser>
        <c:dLbls>
          <c:showLegendKey val="0"/>
          <c:showVal val="0"/>
          <c:showCatName val="0"/>
          <c:showSerName val="0"/>
          <c:showPercent val="0"/>
          <c:showBubbleSize val="0"/>
        </c:dLbls>
        <c:gapWidth val="70"/>
        <c:axId val="64002688"/>
        <c:axId val="64020864"/>
      </c:barChart>
      <c:catAx>
        <c:axId val="64002688"/>
        <c:scaling>
          <c:orientation val="minMax"/>
        </c:scaling>
        <c:delete val="0"/>
        <c:axPos val="b"/>
        <c:majorTickMark val="cross"/>
        <c:minorTickMark val="none"/>
        <c:tickLblPos val="none"/>
        <c:spPr>
          <a:ln w="15875">
            <a:solidFill>
              <a:sysClr val="windowText" lastClr="000000">
                <a:shade val="95000"/>
                <a:satMod val="105000"/>
              </a:sysClr>
            </a:solidFill>
          </a:ln>
        </c:spPr>
        <c:crossAx val="64020864"/>
        <c:crosses val="autoZero"/>
        <c:auto val="1"/>
        <c:lblAlgn val="ctr"/>
        <c:lblOffset val="100"/>
        <c:noMultiLvlLbl val="0"/>
      </c:catAx>
      <c:valAx>
        <c:axId val="64020864"/>
        <c:scaling>
          <c:orientation val="minMax"/>
          <c:max val="0.60000000000000064"/>
          <c:min val="-0.60000000000000064"/>
        </c:scaling>
        <c:delete val="0"/>
        <c:axPos val="l"/>
        <c:numFmt formatCode="General" sourceLinked="1"/>
        <c:majorTickMark val="out"/>
        <c:minorTickMark val="none"/>
        <c:tickLblPos val="nextTo"/>
        <c:spPr>
          <a:ln w="15875">
            <a:solidFill>
              <a:sysClr val="windowText" lastClr="000000">
                <a:shade val="95000"/>
                <a:satMod val="105000"/>
              </a:sysClr>
            </a:solidFill>
          </a:ln>
        </c:spPr>
        <c:txPr>
          <a:bodyPr/>
          <a:lstStyle/>
          <a:p>
            <a:pPr>
              <a:defRPr sz="1200">
                <a:latin typeface="Arial" pitchFamily="34" charset="0"/>
                <a:cs typeface="Arial" pitchFamily="34" charset="0"/>
              </a:defRPr>
            </a:pPr>
            <a:endParaRPr lang="pt-BR"/>
          </a:p>
        </c:txPr>
        <c:crossAx val="64002688"/>
        <c:crosses val="autoZero"/>
        <c:crossBetween val="between"/>
      </c:valAx>
    </c:plotArea>
    <c:plotVisOnly val="1"/>
    <c:dispBlanksAs val="gap"/>
    <c:showDLblsOverMax val="0"/>
  </c:chart>
  <c:spPr>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hade val="95000"/>
                  <a:satMod val="105000"/>
                </a:sysClr>
              </a:solidFill>
            </a:ln>
          </c:spPr>
          <c:invertIfNegative val="0"/>
          <c:errBars>
            <c:errBarType val="both"/>
            <c:errValType val="cust"/>
            <c:noEndCap val="1"/>
            <c:plus>
              <c:numRef>
                <c:f>STRAUSS!$BH$64:$BR$64</c:f>
                <c:numCache>
                  <c:formatCode>General</c:formatCode>
                  <c:ptCount val="11"/>
                  <c:pt idx="0">
                    <c:v>6.1469117515567495E-2</c:v>
                  </c:pt>
                  <c:pt idx="1">
                    <c:v>4.7640127782806296E-2</c:v>
                  </c:pt>
                  <c:pt idx="2">
                    <c:v>0.16141281915763428</c:v>
                  </c:pt>
                  <c:pt idx="3">
                    <c:v>0.15181629832138849</c:v>
                  </c:pt>
                  <c:pt idx="4">
                    <c:v>0.10721922407139516</c:v>
                  </c:pt>
                  <c:pt idx="5">
                    <c:v>3.8595919153138654E-2</c:v>
                  </c:pt>
                  <c:pt idx="6">
                    <c:v>6.5277436289858104E-3</c:v>
                  </c:pt>
                  <c:pt idx="7">
                    <c:v>0.10358128765394499</c:v>
                  </c:pt>
                  <c:pt idx="8">
                    <c:v>2.1542471315424586E-2</c:v>
                  </c:pt>
                  <c:pt idx="9">
                    <c:v>1.7023425457297521E-2</c:v>
                  </c:pt>
                  <c:pt idx="10">
                    <c:v>4.8862533253054133E-2</c:v>
                  </c:pt>
                </c:numCache>
              </c:numRef>
            </c:plus>
            <c:minus>
              <c:numRef>
                <c:f>STRAUSS!$BH$64:$BR$64</c:f>
                <c:numCache>
                  <c:formatCode>General</c:formatCode>
                  <c:ptCount val="11"/>
                  <c:pt idx="0">
                    <c:v>6.1469117515567495E-2</c:v>
                  </c:pt>
                  <c:pt idx="1">
                    <c:v>4.7640127782806296E-2</c:v>
                  </c:pt>
                  <c:pt idx="2">
                    <c:v>0.16141281915763428</c:v>
                  </c:pt>
                  <c:pt idx="3">
                    <c:v>0.15181629832138849</c:v>
                  </c:pt>
                  <c:pt idx="4">
                    <c:v>0.10721922407139516</c:v>
                  </c:pt>
                  <c:pt idx="5">
                    <c:v>3.8595919153138654E-2</c:v>
                  </c:pt>
                  <c:pt idx="6">
                    <c:v>6.5277436289858104E-3</c:v>
                  </c:pt>
                  <c:pt idx="7">
                    <c:v>0.10358128765394499</c:v>
                  </c:pt>
                  <c:pt idx="8">
                    <c:v>2.1542471315424586E-2</c:v>
                  </c:pt>
                  <c:pt idx="9">
                    <c:v>1.7023425457297521E-2</c:v>
                  </c:pt>
                  <c:pt idx="10">
                    <c:v>4.8862533253054133E-2</c:v>
                  </c:pt>
                </c:numCache>
              </c:numRef>
            </c:minus>
            <c:spPr>
              <a:ln w="15875"/>
            </c:spPr>
          </c:errBars>
          <c:cat>
            <c:strRef>
              <c:f>STRAUSS!$BH$43:$BR$43</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STRAUSS!$BH$62:$BR$62</c:f>
              <c:numCache>
                <c:formatCode>General</c:formatCode>
                <c:ptCount val="11"/>
                <c:pt idx="0">
                  <c:v>3.0493458165088257E-2</c:v>
                </c:pt>
                <c:pt idx="1">
                  <c:v>-0.16281981881972471</c:v>
                </c:pt>
                <c:pt idx="2">
                  <c:v>0.20631153181471751</c:v>
                </c:pt>
                <c:pt idx="3">
                  <c:v>0.13049947988843669</c:v>
                </c:pt>
                <c:pt idx="4">
                  <c:v>-2.3022713972854582E-2</c:v>
                </c:pt>
                <c:pt idx="5">
                  <c:v>-0.11542784317257536</c:v>
                </c:pt>
                <c:pt idx="6">
                  <c:v>-2.1592662834717131E-2</c:v>
                </c:pt>
                <c:pt idx="7">
                  <c:v>7.4048745409372271E-2</c:v>
                </c:pt>
                <c:pt idx="8">
                  <c:v>-3.8765368729940179E-2</c:v>
                </c:pt>
                <c:pt idx="9">
                  <c:v>-8.3672730828015622E-3</c:v>
                </c:pt>
                <c:pt idx="10">
                  <c:v>-7.1357534665000971E-2</c:v>
                </c:pt>
              </c:numCache>
            </c:numRef>
          </c:val>
        </c:ser>
        <c:dLbls>
          <c:showLegendKey val="0"/>
          <c:showVal val="0"/>
          <c:showCatName val="0"/>
          <c:showSerName val="0"/>
          <c:showPercent val="0"/>
          <c:showBubbleSize val="0"/>
        </c:dLbls>
        <c:gapWidth val="70"/>
        <c:axId val="64164992"/>
        <c:axId val="64166528"/>
      </c:barChart>
      <c:catAx>
        <c:axId val="64164992"/>
        <c:scaling>
          <c:orientation val="minMax"/>
        </c:scaling>
        <c:delete val="0"/>
        <c:axPos val="b"/>
        <c:numFmt formatCode="General" sourceLinked="1"/>
        <c:majorTickMark val="cross"/>
        <c:minorTickMark val="none"/>
        <c:tickLblPos val="none"/>
        <c:spPr>
          <a:ln w="15875">
            <a:solidFill>
              <a:sysClr val="windowText" lastClr="000000">
                <a:shade val="95000"/>
                <a:satMod val="105000"/>
              </a:sysClr>
            </a:solidFill>
          </a:ln>
        </c:spPr>
        <c:crossAx val="64166528"/>
        <c:crosses val="autoZero"/>
        <c:auto val="1"/>
        <c:lblAlgn val="ctr"/>
        <c:lblOffset val="100"/>
        <c:noMultiLvlLbl val="0"/>
      </c:catAx>
      <c:valAx>
        <c:axId val="64166528"/>
        <c:scaling>
          <c:orientation val="minMax"/>
          <c:max val="0.60000000000000009"/>
          <c:min val="-0.60000000000000009"/>
        </c:scaling>
        <c:delete val="0"/>
        <c:axPos val="l"/>
        <c:numFmt formatCode="General" sourceLinked="1"/>
        <c:majorTickMark val="out"/>
        <c:minorTickMark val="none"/>
        <c:tickLblPos val="nextTo"/>
        <c:spPr>
          <a:noFill/>
          <a:ln w="15875">
            <a:solidFill>
              <a:sysClr val="windowText" lastClr="000000">
                <a:shade val="95000"/>
                <a:satMod val="105000"/>
              </a:sysClr>
            </a:solidFill>
          </a:ln>
        </c:spPr>
        <c:txPr>
          <a:bodyPr/>
          <a:lstStyle/>
          <a:p>
            <a:pPr>
              <a:defRPr sz="1200">
                <a:latin typeface="Arial" pitchFamily="34" charset="0"/>
                <a:cs typeface="Arial" pitchFamily="34" charset="0"/>
              </a:defRPr>
            </a:pPr>
            <a:endParaRPr lang="pt-BR"/>
          </a:p>
        </c:txPr>
        <c:crossAx val="64164992"/>
        <c:crosses val="autoZero"/>
        <c:crossBetween val="between"/>
      </c:valAx>
    </c:plotArea>
    <c:plotVisOnly val="1"/>
    <c:dispBlanksAs val="gap"/>
    <c:showDLblsOverMax val="0"/>
  </c:chart>
  <c:spPr>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STRAUSS!$BH$102:$BR$102</c:f>
                <c:numCache>
                  <c:formatCode>General</c:formatCode>
                  <c:ptCount val="11"/>
                  <c:pt idx="0">
                    <c:v>5.3552885175334663E-3</c:v>
                  </c:pt>
                  <c:pt idx="1">
                    <c:v>1.025290833577993E-2</c:v>
                  </c:pt>
                  <c:pt idx="2">
                    <c:v>7.6348090530700519E-2</c:v>
                  </c:pt>
                  <c:pt idx="3">
                    <c:v>1.6110104420213305E-2</c:v>
                  </c:pt>
                  <c:pt idx="4">
                    <c:v>5.6399964639246396E-3</c:v>
                  </c:pt>
                  <c:pt idx="5">
                    <c:v>3.2509873210623985E-2</c:v>
                  </c:pt>
                  <c:pt idx="6">
                    <c:v>6.5982278814026981E-3</c:v>
                  </c:pt>
                  <c:pt idx="7">
                    <c:v>3.6575717531028153E-2</c:v>
                  </c:pt>
                  <c:pt idx="8">
                    <c:v>1.9399098283572443E-2</c:v>
                  </c:pt>
                  <c:pt idx="9">
                    <c:v>3.934967923211725E-4</c:v>
                  </c:pt>
                  <c:pt idx="10">
                    <c:v>3.6068971104579642E-2</c:v>
                  </c:pt>
                </c:numCache>
              </c:numRef>
            </c:plus>
            <c:minus>
              <c:numRef>
                <c:f>STRAUSS!$BH$102:$BR$102</c:f>
                <c:numCache>
                  <c:formatCode>General</c:formatCode>
                  <c:ptCount val="11"/>
                  <c:pt idx="0">
                    <c:v>5.3552885175334663E-3</c:v>
                  </c:pt>
                  <c:pt idx="1">
                    <c:v>1.025290833577993E-2</c:v>
                  </c:pt>
                  <c:pt idx="2">
                    <c:v>7.6348090530700519E-2</c:v>
                  </c:pt>
                  <c:pt idx="3">
                    <c:v>1.6110104420213305E-2</c:v>
                  </c:pt>
                  <c:pt idx="4">
                    <c:v>5.6399964639246396E-3</c:v>
                  </c:pt>
                  <c:pt idx="5">
                    <c:v>3.2509873210623985E-2</c:v>
                  </c:pt>
                  <c:pt idx="6">
                    <c:v>6.5982278814026981E-3</c:v>
                  </c:pt>
                  <c:pt idx="7">
                    <c:v>3.6575717531028153E-2</c:v>
                  </c:pt>
                  <c:pt idx="8">
                    <c:v>1.9399098283572443E-2</c:v>
                  </c:pt>
                  <c:pt idx="9">
                    <c:v>3.934967923211725E-4</c:v>
                  </c:pt>
                  <c:pt idx="10">
                    <c:v>3.6068971104579642E-2</c:v>
                  </c:pt>
                </c:numCache>
              </c:numRef>
            </c:minus>
            <c:spPr>
              <a:ln w="15875">
                <a:solidFill>
                  <a:sysClr val="windowText" lastClr="000000"/>
                </a:solidFill>
              </a:ln>
            </c:spPr>
          </c:errBars>
          <c:cat>
            <c:strRef>
              <c:f>STRAUSS!$BH$96:$BR$96</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STRAUSS!$BH$100:$BR$100</c:f>
              <c:numCache>
                <c:formatCode>General</c:formatCode>
                <c:ptCount val="11"/>
                <c:pt idx="0">
                  <c:v>-2.2256881739389976E-2</c:v>
                </c:pt>
                <c:pt idx="1">
                  <c:v>-7.6570823994338497E-2</c:v>
                </c:pt>
                <c:pt idx="2">
                  <c:v>0.26894712582007785</c:v>
                </c:pt>
                <c:pt idx="3">
                  <c:v>9.5989430242315668E-2</c:v>
                </c:pt>
                <c:pt idx="4">
                  <c:v>-8.2363622495345679E-2</c:v>
                </c:pt>
                <c:pt idx="5">
                  <c:v>-5.2452619843924395E-2</c:v>
                </c:pt>
                <c:pt idx="6">
                  <c:v>-3.3387965686040251E-2</c:v>
                </c:pt>
                <c:pt idx="7">
                  <c:v>5.5159882284333585E-2</c:v>
                </c:pt>
                <c:pt idx="8">
                  <c:v>2.0257987274980196E-2</c:v>
                </c:pt>
                <c:pt idx="9">
                  <c:v>-3.4409274618354517E-2</c:v>
                </c:pt>
                <c:pt idx="10">
                  <c:v>-0.13891323724431459</c:v>
                </c:pt>
              </c:numCache>
            </c:numRef>
          </c:val>
        </c:ser>
        <c:dLbls>
          <c:showLegendKey val="0"/>
          <c:showVal val="0"/>
          <c:showCatName val="0"/>
          <c:showSerName val="0"/>
          <c:showPercent val="0"/>
          <c:showBubbleSize val="0"/>
        </c:dLbls>
        <c:gapWidth val="70"/>
        <c:axId val="64182528"/>
        <c:axId val="64192512"/>
      </c:barChart>
      <c:catAx>
        <c:axId val="64182528"/>
        <c:scaling>
          <c:orientation val="minMax"/>
        </c:scaling>
        <c:delete val="0"/>
        <c:axPos val="b"/>
        <c:majorTickMark val="cross"/>
        <c:minorTickMark val="none"/>
        <c:tickLblPos val="none"/>
        <c:spPr>
          <a:ln w="15875">
            <a:solidFill>
              <a:sysClr val="windowText" lastClr="000000"/>
            </a:solidFill>
          </a:ln>
        </c:spPr>
        <c:crossAx val="64192512"/>
        <c:crosses val="autoZero"/>
        <c:auto val="1"/>
        <c:lblAlgn val="ctr"/>
        <c:lblOffset val="100"/>
        <c:noMultiLvlLbl val="0"/>
      </c:catAx>
      <c:valAx>
        <c:axId val="64192512"/>
        <c:scaling>
          <c:orientation val="minMax"/>
          <c:max val="0.60000000000000009"/>
          <c:min val="-0.60000000000000009"/>
        </c:scaling>
        <c:delete val="0"/>
        <c:axPos val="l"/>
        <c:numFmt formatCode="General" sourceLinked="1"/>
        <c:majorTickMark val="out"/>
        <c:minorTickMark val="none"/>
        <c:tickLblPos val="nextTo"/>
        <c:spPr>
          <a:ln w="15875">
            <a:solidFill>
              <a:sysClr val="windowText" lastClr="000000"/>
            </a:solidFill>
          </a:ln>
        </c:spPr>
        <c:txPr>
          <a:bodyPr/>
          <a:lstStyle/>
          <a:p>
            <a:pPr>
              <a:defRPr sz="1200">
                <a:latin typeface="Arial" pitchFamily="34" charset="0"/>
                <a:cs typeface="Arial" pitchFamily="34" charset="0"/>
              </a:defRPr>
            </a:pPr>
            <a:endParaRPr lang="pt-BR"/>
          </a:p>
        </c:txPr>
        <c:crossAx val="64182528"/>
        <c:crosses val="autoZero"/>
        <c:crossBetween val="between"/>
      </c:valAx>
    </c:plotArea>
    <c:plotVisOnly val="1"/>
    <c:dispBlanksAs val="gap"/>
    <c:showDLblsOverMax val="0"/>
  </c:chart>
  <c:spPr>
    <a:ln>
      <a:noFill/>
    </a:ln>
  </c:spPr>
  <c:txPr>
    <a:bodyPr/>
    <a:lstStyle/>
    <a:p>
      <a:pPr>
        <a:defRPr>
          <a:latin typeface="Garamond" pitchFamily="18" charset="0"/>
        </a:defRPr>
      </a:pPr>
      <a:endParaRPr lang="pt-B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Plan1!$K$11:$K$21</c:f>
              <c:strCache>
                <c:ptCount val="11"/>
                <c:pt idx="0">
                  <c:v>Ulva</c:v>
                </c:pt>
                <c:pt idx="1">
                  <c:v>Codium</c:v>
                </c:pt>
                <c:pt idx="2">
                  <c:v>Amphiroa</c:v>
                </c:pt>
                <c:pt idx="3">
                  <c:v>Spyridia</c:v>
                </c:pt>
                <c:pt idx="4">
                  <c:v>L. dendroidea</c:v>
                </c:pt>
                <c:pt idx="5">
                  <c:v>L. filiformis</c:v>
                </c:pt>
                <c:pt idx="6">
                  <c:v>Plocamium</c:v>
                </c:pt>
                <c:pt idx="7">
                  <c:v>Sargassum</c:v>
                </c:pt>
                <c:pt idx="8">
                  <c:v>Dictyota</c:v>
                </c:pt>
                <c:pt idx="9">
                  <c:v>Dictyopteris</c:v>
                </c:pt>
                <c:pt idx="10">
                  <c:v>Colpomenia</c:v>
                </c:pt>
              </c:strCache>
            </c:strRef>
          </c:cat>
          <c:val>
            <c:numRef>
              <c:f>Plan1!$L$11:$L$21</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dLbls>
          <c:showLegendKey val="0"/>
          <c:showVal val="0"/>
          <c:showCatName val="0"/>
          <c:showSerName val="0"/>
          <c:showPercent val="0"/>
          <c:showBubbleSize val="0"/>
        </c:dLbls>
        <c:gapWidth val="150"/>
        <c:axId val="64208256"/>
        <c:axId val="64222336"/>
      </c:barChart>
      <c:catAx>
        <c:axId val="64208256"/>
        <c:scaling>
          <c:orientation val="minMax"/>
        </c:scaling>
        <c:delete val="0"/>
        <c:axPos val="b"/>
        <c:majorTickMark val="out"/>
        <c:minorTickMark val="none"/>
        <c:tickLblPos val="nextTo"/>
        <c:spPr>
          <a:ln w="15875">
            <a:solidFill>
              <a:schemeClr val="tx1"/>
            </a:solidFill>
          </a:ln>
        </c:spPr>
        <c:txPr>
          <a:bodyPr/>
          <a:lstStyle/>
          <a:p>
            <a:pPr>
              <a:defRPr sz="800">
                <a:latin typeface="Arial" pitchFamily="34" charset="0"/>
                <a:cs typeface="Arial" pitchFamily="34" charset="0"/>
              </a:defRPr>
            </a:pPr>
            <a:endParaRPr lang="pt-BR"/>
          </a:p>
        </c:txPr>
        <c:crossAx val="64222336"/>
        <c:crosses val="autoZero"/>
        <c:auto val="1"/>
        <c:lblAlgn val="ctr"/>
        <c:lblOffset val="100"/>
        <c:noMultiLvlLbl val="0"/>
      </c:catAx>
      <c:valAx>
        <c:axId val="64222336"/>
        <c:scaling>
          <c:orientation val="minMax"/>
          <c:max val="0"/>
        </c:scaling>
        <c:delete val="1"/>
        <c:axPos val="l"/>
        <c:numFmt formatCode="General" sourceLinked="1"/>
        <c:majorTickMark val="out"/>
        <c:minorTickMark val="none"/>
        <c:tickLblPos val="none"/>
        <c:crossAx val="64208256"/>
        <c:crosses val="autoZero"/>
        <c:crossBetween val="between"/>
        <c:majorUnit val="0.1"/>
        <c:minorUnit val="2.0000000000000011E-2"/>
      </c:valAx>
      <c:spPr>
        <a:noFill/>
        <a:ln>
          <a:noFill/>
        </a:ln>
      </c:spPr>
    </c:plotArea>
    <c:plotVisOnly val="1"/>
    <c:dispBlanksAs val="gap"/>
    <c:showDLblsOverMax val="0"/>
  </c:chart>
  <c:spPr>
    <a:noFill/>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hade val="95000"/>
                  <a:satMod val="105000"/>
                </a:sysClr>
              </a:solidFill>
            </a:ln>
          </c:spPr>
          <c:invertIfNegative val="0"/>
          <c:errBars>
            <c:errBarType val="both"/>
            <c:errValType val="cust"/>
            <c:noEndCap val="1"/>
            <c:plus>
              <c:numRef>
                <c:f>STRAUSS!$BH$64:$BR$64</c:f>
                <c:numCache>
                  <c:formatCode>General</c:formatCode>
                  <c:ptCount val="11"/>
                  <c:pt idx="0">
                    <c:v>6.1469117515567495E-2</c:v>
                  </c:pt>
                  <c:pt idx="1">
                    <c:v>4.7640127782806296E-2</c:v>
                  </c:pt>
                  <c:pt idx="2">
                    <c:v>0.16141281915763434</c:v>
                  </c:pt>
                  <c:pt idx="3">
                    <c:v>0.15181629832138857</c:v>
                  </c:pt>
                  <c:pt idx="4">
                    <c:v>0.10721922407139518</c:v>
                  </c:pt>
                  <c:pt idx="5">
                    <c:v>3.8595919153138654E-2</c:v>
                  </c:pt>
                  <c:pt idx="6">
                    <c:v>6.5277436289858104E-3</c:v>
                  </c:pt>
                  <c:pt idx="7">
                    <c:v>0.10358128765394499</c:v>
                  </c:pt>
                  <c:pt idx="8">
                    <c:v>2.1542471315424586E-2</c:v>
                  </c:pt>
                  <c:pt idx="9">
                    <c:v>1.7023425457297521E-2</c:v>
                  </c:pt>
                  <c:pt idx="10">
                    <c:v>4.8862533253054133E-2</c:v>
                  </c:pt>
                </c:numCache>
              </c:numRef>
            </c:plus>
            <c:minus>
              <c:numRef>
                <c:f>STRAUSS!$BH$64:$BR$64</c:f>
                <c:numCache>
                  <c:formatCode>General</c:formatCode>
                  <c:ptCount val="11"/>
                  <c:pt idx="0">
                    <c:v>6.1469117515567495E-2</c:v>
                  </c:pt>
                  <c:pt idx="1">
                    <c:v>4.7640127782806296E-2</c:v>
                  </c:pt>
                  <c:pt idx="2">
                    <c:v>0.16141281915763434</c:v>
                  </c:pt>
                  <c:pt idx="3">
                    <c:v>0.15181629832138857</c:v>
                  </c:pt>
                  <c:pt idx="4">
                    <c:v>0.10721922407139518</c:v>
                  </c:pt>
                  <c:pt idx="5">
                    <c:v>3.8595919153138654E-2</c:v>
                  </c:pt>
                  <c:pt idx="6">
                    <c:v>6.5277436289858104E-3</c:v>
                  </c:pt>
                  <c:pt idx="7">
                    <c:v>0.10358128765394499</c:v>
                  </c:pt>
                  <c:pt idx="8">
                    <c:v>2.1542471315424586E-2</c:v>
                  </c:pt>
                  <c:pt idx="9">
                    <c:v>1.7023425457297521E-2</c:v>
                  </c:pt>
                  <c:pt idx="10">
                    <c:v>4.8862533253054133E-2</c:v>
                  </c:pt>
                </c:numCache>
              </c:numRef>
            </c:minus>
            <c:spPr>
              <a:ln w="15875"/>
            </c:spPr>
          </c:errBars>
          <c:cat>
            <c:strRef>
              <c:f>STRAUSS!$BH$43:$BR$43</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STRAUSS!$BH$62:$BR$62</c:f>
              <c:numCache>
                <c:formatCode>General</c:formatCode>
                <c:ptCount val="11"/>
                <c:pt idx="0">
                  <c:v>3.0493458165088257E-2</c:v>
                </c:pt>
                <c:pt idx="1">
                  <c:v>-0.16281981881972471</c:v>
                </c:pt>
                <c:pt idx="2">
                  <c:v>0.20631153181471751</c:v>
                </c:pt>
                <c:pt idx="3">
                  <c:v>0.13049947988843677</c:v>
                </c:pt>
                <c:pt idx="4">
                  <c:v>-2.3022713972854582E-2</c:v>
                </c:pt>
                <c:pt idx="5">
                  <c:v>-0.11542784317257536</c:v>
                </c:pt>
                <c:pt idx="6">
                  <c:v>-2.1592662834717131E-2</c:v>
                </c:pt>
                <c:pt idx="7">
                  <c:v>7.4048745409372271E-2</c:v>
                </c:pt>
                <c:pt idx="8">
                  <c:v>-3.8765368729940193E-2</c:v>
                </c:pt>
                <c:pt idx="9">
                  <c:v>-8.3672730828015622E-3</c:v>
                </c:pt>
                <c:pt idx="10">
                  <c:v>-7.1357534665000971E-2</c:v>
                </c:pt>
              </c:numCache>
            </c:numRef>
          </c:val>
        </c:ser>
        <c:dLbls>
          <c:showLegendKey val="0"/>
          <c:showVal val="0"/>
          <c:showCatName val="0"/>
          <c:showSerName val="0"/>
          <c:showPercent val="0"/>
          <c:showBubbleSize val="0"/>
        </c:dLbls>
        <c:gapWidth val="70"/>
        <c:axId val="64353408"/>
        <c:axId val="64354944"/>
      </c:barChart>
      <c:catAx>
        <c:axId val="64353408"/>
        <c:scaling>
          <c:orientation val="minMax"/>
        </c:scaling>
        <c:delete val="0"/>
        <c:axPos val="b"/>
        <c:numFmt formatCode="General" sourceLinked="1"/>
        <c:majorTickMark val="cross"/>
        <c:minorTickMark val="none"/>
        <c:tickLblPos val="none"/>
        <c:spPr>
          <a:ln w="15875">
            <a:solidFill>
              <a:sysClr val="windowText" lastClr="000000">
                <a:shade val="95000"/>
                <a:satMod val="105000"/>
              </a:sysClr>
            </a:solidFill>
          </a:ln>
        </c:spPr>
        <c:crossAx val="64354944"/>
        <c:crosses val="autoZero"/>
        <c:auto val="1"/>
        <c:lblAlgn val="ctr"/>
        <c:lblOffset val="100"/>
        <c:noMultiLvlLbl val="0"/>
      </c:catAx>
      <c:valAx>
        <c:axId val="64354944"/>
        <c:scaling>
          <c:orientation val="minMax"/>
          <c:max val="0.60000000000000009"/>
          <c:min val="-0.60000000000000009"/>
        </c:scaling>
        <c:delete val="0"/>
        <c:axPos val="l"/>
        <c:numFmt formatCode="General" sourceLinked="1"/>
        <c:majorTickMark val="out"/>
        <c:minorTickMark val="none"/>
        <c:tickLblPos val="nextTo"/>
        <c:spPr>
          <a:noFill/>
          <a:ln w="15875">
            <a:solidFill>
              <a:sysClr val="windowText" lastClr="000000">
                <a:shade val="95000"/>
                <a:satMod val="105000"/>
              </a:sysClr>
            </a:solidFill>
          </a:ln>
        </c:spPr>
        <c:txPr>
          <a:bodyPr/>
          <a:lstStyle/>
          <a:p>
            <a:pPr>
              <a:defRPr sz="1200">
                <a:latin typeface="Arial" pitchFamily="34" charset="0"/>
                <a:cs typeface="Arial" pitchFamily="34" charset="0"/>
              </a:defRPr>
            </a:pPr>
            <a:endParaRPr lang="pt-BR"/>
          </a:p>
        </c:txPr>
        <c:crossAx val="64353408"/>
        <c:crosses val="autoZero"/>
        <c:crossBetween val="between"/>
      </c:valAx>
    </c:plotArea>
    <c:plotVisOnly val="1"/>
    <c:dispBlanksAs val="gap"/>
    <c:showDLblsOverMax val="0"/>
  </c:chart>
  <c:spPr>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STRAUSS!$BH$102:$BR$102</c:f>
                <c:numCache>
                  <c:formatCode>General</c:formatCode>
                  <c:ptCount val="11"/>
                  <c:pt idx="0">
                    <c:v>5.3552885175334663E-3</c:v>
                  </c:pt>
                  <c:pt idx="1">
                    <c:v>1.025290833577993E-2</c:v>
                  </c:pt>
                  <c:pt idx="2">
                    <c:v>7.6348090530700519E-2</c:v>
                  </c:pt>
                  <c:pt idx="3">
                    <c:v>1.6110104420213305E-2</c:v>
                  </c:pt>
                  <c:pt idx="4">
                    <c:v>5.6399964639246439E-3</c:v>
                  </c:pt>
                  <c:pt idx="5">
                    <c:v>3.2509873210623999E-2</c:v>
                  </c:pt>
                  <c:pt idx="6">
                    <c:v>6.5982278814027016E-3</c:v>
                  </c:pt>
                  <c:pt idx="7">
                    <c:v>3.657571753102818E-2</c:v>
                  </c:pt>
                  <c:pt idx="8">
                    <c:v>1.9399098283572443E-2</c:v>
                  </c:pt>
                  <c:pt idx="9">
                    <c:v>3.934967923211725E-4</c:v>
                  </c:pt>
                  <c:pt idx="10">
                    <c:v>3.6068971104579642E-2</c:v>
                  </c:pt>
                </c:numCache>
              </c:numRef>
            </c:plus>
            <c:minus>
              <c:numRef>
                <c:f>STRAUSS!$BH$102:$BR$102</c:f>
                <c:numCache>
                  <c:formatCode>General</c:formatCode>
                  <c:ptCount val="11"/>
                  <c:pt idx="0">
                    <c:v>5.3552885175334663E-3</c:v>
                  </c:pt>
                  <c:pt idx="1">
                    <c:v>1.025290833577993E-2</c:v>
                  </c:pt>
                  <c:pt idx="2">
                    <c:v>7.6348090530700519E-2</c:v>
                  </c:pt>
                  <c:pt idx="3">
                    <c:v>1.6110104420213305E-2</c:v>
                  </c:pt>
                  <c:pt idx="4">
                    <c:v>5.6399964639246439E-3</c:v>
                  </c:pt>
                  <c:pt idx="5">
                    <c:v>3.2509873210623999E-2</c:v>
                  </c:pt>
                  <c:pt idx="6">
                    <c:v>6.5982278814027016E-3</c:v>
                  </c:pt>
                  <c:pt idx="7">
                    <c:v>3.657571753102818E-2</c:v>
                  </c:pt>
                  <c:pt idx="8">
                    <c:v>1.9399098283572443E-2</c:v>
                  </c:pt>
                  <c:pt idx="9">
                    <c:v>3.934967923211725E-4</c:v>
                  </c:pt>
                  <c:pt idx="10">
                    <c:v>3.6068971104579642E-2</c:v>
                  </c:pt>
                </c:numCache>
              </c:numRef>
            </c:minus>
            <c:spPr>
              <a:ln w="15875">
                <a:solidFill>
                  <a:sysClr val="windowText" lastClr="000000"/>
                </a:solidFill>
              </a:ln>
            </c:spPr>
          </c:errBars>
          <c:cat>
            <c:strRef>
              <c:f>STRAUSS!$BH$96:$BR$96</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STRAUSS!$BH$100:$BR$100</c:f>
              <c:numCache>
                <c:formatCode>General</c:formatCode>
                <c:ptCount val="11"/>
                <c:pt idx="0">
                  <c:v>-2.2256881739389976E-2</c:v>
                </c:pt>
                <c:pt idx="1">
                  <c:v>-7.6570823994338497E-2</c:v>
                </c:pt>
                <c:pt idx="2">
                  <c:v>0.26894712582007785</c:v>
                </c:pt>
                <c:pt idx="3">
                  <c:v>9.5989430242315626E-2</c:v>
                </c:pt>
                <c:pt idx="4">
                  <c:v>-8.2363622495345679E-2</c:v>
                </c:pt>
                <c:pt idx="5">
                  <c:v>-5.2452619843924436E-2</c:v>
                </c:pt>
                <c:pt idx="6">
                  <c:v>-3.3387965686040251E-2</c:v>
                </c:pt>
                <c:pt idx="7">
                  <c:v>5.5159882284333585E-2</c:v>
                </c:pt>
                <c:pt idx="8">
                  <c:v>2.0257987274980196E-2</c:v>
                </c:pt>
                <c:pt idx="9">
                  <c:v>-3.4409274618354538E-2</c:v>
                </c:pt>
                <c:pt idx="10">
                  <c:v>-0.13891323724431467</c:v>
                </c:pt>
              </c:numCache>
            </c:numRef>
          </c:val>
        </c:ser>
        <c:dLbls>
          <c:showLegendKey val="0"/>
          <c:showVal val="0"/>
          <c:showCatName val="0"/>
          <c:showSerName val="0"/>
          <c:showPercent val="0"/>
          <c:showBubbleSize val="0"/>
        </c:dLbls>
        <c:gapWidth val="70"/>
        <c:axId val="64375040"/>
        <c:axId val="64380928"/>
      </c:barChart>
      <c:catAx>
        <c:axId val="64375040"/>
        <c:scaling>
          <c:orientation val="minMax"/>
        </c:scaling>
        <c:delete val="0"/>
        <c:axPos val="b"/>
        <c:majorTickMark val="cross"/>
        <c:minorTickMark val="none"/>
        <c:tickLblPos val="none"/>
        <c:spPr>
          <a:ln w="15875">
            <a:solidFill>
              <a:sysClr val="windowText" lastClr="000000"/>
            </a:solidFill>
          </a:ln>
        </c:spPr>
        <c:crossAx val="64380928"/>
        <c:crosses val="autoZero"/>
        <c:auto val="1"/>
        <c:lblAlgn val="ctr"/>
        <c:lblOffset val="100"/>
        <c:noMultiLvlLbl val="0"/>
      </c:catAx>
      <c:valAx>
        <c:axId val="64380928"/>
        <c:scaling>
          <c:orientation val="minMax"/>
          <c:max val="0.60000000000000009"/>
          <c:min val="-0.60000000000000009"/>
        </c:scaling>
        <c:delete val="0"/>
        <c:axPos val="l"/>
        <c:numFmt formatCode="General" sourceLinked="1"/>
        <c:majorTickMark val="out"/>
        <c:minorTickMark val="none"/>
        <c:tickLblPos val="nextTo"/>
        <c:spPr>
          <a:ln w="15875">
            <a:solidFill>
              <a:sysClr val="windowText" lastClr="000000"/>
            </a:solidFill>
          </a:ln>
        </c:spPr>
        <c:txPr>
          <a:bodyPr/>
          <a:lstStyle/>
          <a:p>
            <a:pPr>
              <a:defRPr sz="1200">
                <a:latin typeface="Arial" pitchFamily="34" charset="0"/>
                <a:cs typeface="Arial" pitchFamily="34" charset="0"/>
              </a:defRPr>
            </a:pPr>
            <a:endParaRPr lang="pt-BR"/>
          </a:p>
        </c:txPr>
        <c:crossAx val="64375040"/>
        <c:crosses val="autoZero"/>
        <c:crossBetween val="between"/>
      </c:valAx>
    </c:plotArea>
    <c:plotVisOnly val="1"/>
    <c:dispBlanksAs val="gap"/>
    <c:showDLblsOverMax val="0"/>
  </c:chart>
  <c:spPr>
    <a:ln>
      <a:noFill/>
    </a:ln>
  </c:spPr>
  <c:txPr>
    <a:bodyPr/>
    <a:lstStyle/>
    <a:p>
      <a:pPr>
        <a:defRPr>
          <a:latin typeface="Garamond" pitchFamily="18" charset="0"/>
        </a:defRPr>
      </a:pPr>
      <a:endParaRPr lang="pt-B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Plan1!$K$11:$K$21</c:f>
              <c:strCache>
                <c:ptCount val="11"/>
                <c:pt idx="0">
                  <c:v>Ulva</c:v>
                </c:pt>
                <c:pt idx="1">
                  <c:v>Codium</c:v>
                </c:pt>
                <c:pt idx="2">
                  <c:v>Amphiroa</c:v>
                </c:pt>
                <c:pt idx="3">
                  <c:v>Spyridia</c:v>
                </c:pt>
                <c:pt idx="4">
                  <c:v>L. dendroidea</c:v>
                </c:pt>
                <c:pt idx="5">
                  <c:v>L. filiformis</c:v>
                </c:pt>
                <c:pt idx="6">
                  <c:v>Plocamium</c:v>
                </c:pt>
                <c:pt idx="7">
                  <c:v>Sargassum</c:v>
                </c:pt>
                <c:pt idx="8">
                  <c:v>Dictyota</c:v>
                </c:pt>
                <c:pt idx="9">
                  <c:v>Dictyopteris</c:v>
                </c:pt>
                <c:pt idx="10">
                  <c:v>Colpomenia</c:v>
                </c:pt>
              </c:strCache>
            </c:strRef>
          </c:cat>
          <c:val>
            <c:numRef>
              <c:f>Plan1!$L$11:$L$21</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dLbls>
          <c:showLegendKey val="0"/>
          <c:showVal val="0"/>
          <c:showCatName val="0"/>
          <c:showSerName val="0"/>
          <c:showPercent val="0"/>
          <c:showBubbleSize val="0"/>
        </c:dLbls>
        <c:gapWidth val="150"/>
        <c:axId val="64404480"/>
        <c:axId val="69665536"/>
      </c:barChart>
      <c:catAx>
        <c:axId val="64404480"/>
        <c:scaling>
          <c:orientation val="minMax"/>
        </c:scaling>
        <c:delete val="0"/>
        <c:axPos val="b"/>
        <c:majorTickMark val="out"/>
        <c:minorTickMark val="none"/>
        <c:tickLblPos val="nextTo"/>
        <c:spPr>
          <a:ln w="15875">
            <a:solidFill>
              <a:schemeClr val="tx1"/>
            </a:solidFill>
          </a:ln>
        </c:spPr>
        <c:txPr>
          <a:bodyPr/>
          <a:lstStyle/>
          <a:p>
            <a:pPr>
              <a:defRPr sz="800">
                <a:latin typeface="Arial" pitchFamily="34" charset="0"/>
                <a:cs typeface="Arial" pitchFamily="34" charset="0"/>
              </a:defRPr>
            </a:pPr>
            <a:endParaRPr lang="pt-BR"/>
          </a:p>
        </c:txPr>
        <c:crossAx val="69665536"/>
        <c:crosses val="autoZero"/>
        <c:auto val="1"/>
        <c:lblAlgn val="ctr"/>
        <c:lblOffset val="100"/>
        <c:noMultiLvlLbl val="0"/>
      </c:catAx>
      <c:valAx>
        <c:axId val="69665536"/>
        <c:scaling>
          <c:orientation val="minMax"/>
          <c:max val="0"/>
        </c:scaling>
        <c:delete val="1"/>
        <c:axPos val="l"/>
        <c:numFmt formatCode="General" sourceLinked="1"/>
        <c:majorTickMark val="out"/>
        <c:minorTickMark val="none"/>
        <c:tickLblPos val="none"/>
        <c:crossAx val="64404480"/>
        <c:crosses val="autoZero"/>
        <c:crossBetween val="between"/>
        <c:majorUnit val="0.1"/>
        <c:minorUnit val="2.0000000000000011E-2"/>
      </c:valAx>
      <c:spPr>
        <a:noFill/>
        <a:ln>
          <a:noFill/>
        </a:ln>
      </c:spPr>
    </c:plotArea>
    <c:plotVisOnly val="1"/>
    <c:dispBlanksAs val="gap"/>
    <c:showDLblsOverMax val="0"/>
  </c:chart>
  <c:spPr>
    <a:noFill/>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STRAUSS!$BH$90:$BR$90</c:f>
                <c:numCache>
                  <c:formatCode>General</c:formatCode>
                  <c:ptCount val="11"/>
                  <c:pt idx="0">
                    <c:v>1.2695782787580779E-2</c:v>
                  </c:pt>
                  <c:pt idx="1">
                    <c:v>0.12887924907921997</c:v>
                  </c:pt>
                  <c:pt idx="2">
                    <c:v>0.11364167457382812</c:v>
                  </c:pt>
                  <c:pt idx="3">
                    <c:v>5.5924592818336144E-2</c:v>
                  </c:pt>
                  <c:pt idx="4">
                    <c:v>9.1607316248169243E-2</c:v>
                  </c:pt>
                  <c:pt idx="5">
                    <c:v>1.2827166706531799E-2</c:v>
                  </c:pt>
                  <c:pt idx="6">
                    <c:v>5.2620542508317674E-4</c:v>
                  </c:pt>
                  <c:pt idx="7">
                    <c:v>1.7276518449638303E-2</c:v>
                  </c:pt>
                  <c:pt idx="8">
                    <c:v>9.1623082687795024E-2</c:v>
                  </c:pt>
                  <c:pt idx="9">
                    <c:v>5.0198833431168892E-3</c:v>
                  </c:pt>
                  <c:pt idx="10">
                    <c:v>0.13068156702263117</c:v>
                  </c:pt>
                </c:numCache>
              </c:numRef>
            </c:plus>
            <c:minus>
              <c:numRef>
                <c:f>STRAUSS!$BH$90:$BR$90</c:f>
                <c:numCache>
                  <c:formatCode>General</c:formatCode>
                  <c:ptCount val="11"/>
                  <c:pt idx="0">
                    <c:v>1.2695782787580779E-2</c:v>
                  </c:pt>
                  <c:pt idx="1">
                    <c:v>0.12887924907921997</c:v>
                  </c:pt>
                  <c:pt idx="2">
                    <c:v>0.11364167457382812</c:v>
                  </c:pt>
                  <c:pt idx="3">
                    <c:v>5.5924592818336144E-2</c:v>
                  </c:pt>
                  <c:pt idx="4">
                    <c:v>9.1607316248169243E-2</c:v>
                  </c:pt>
                  <c:pt idx="5">
                    <c:v>1.2827166706531799E-2</c:v>
                  </c:pt>
                  <c:pt idx="6">
                    <c:v>5.2620542508317674E-4</c:v>
                  </c:pt>
                  <c:pt idx="7">
                    <c:v>1.7276518449638303E-2</c:v>
                  </c:pt>
                  <c:pt idx="8">
                    <c:v>9.1623082687795024E-2</c:v>
                  </c:pt>
                  <c:pt idx="9">
                    <c:v>5.0198833431168892E-3</c:v>
                  </c:pt>
                  <c:pt idx="10">
                    <c:v>0.13068156702263117</c:v>
                  </c:pt>
                </c:numCache>
              </c:numRef>
            </c:minus>
            <c:spPr>
              <a:ln w="15875">
                <a:solidFill>
                  <a:sysClr val="windowText" lastClr="000000"/>
                </a:solidFill>
              </a:ln>
            </c:spPr>
          </c:errBars>
          <c:cat>
            <c:strRef>
              <c:f>STRAUSS!$BH$85:$BR$85</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STRAUSS!$BH$88:$BR$88</c:f>
              <c:numCache>
                <c:formatCode>General</c:formatCode>
                <c:ptCount val="11"/>
                <c:pt idx="0">
                  <c:v>-2.5100920090532108E-2</c:v>
                </c:pt>
                <c:pt idx="1">
                  <c:v>-0.10775508721536202</c:v>
                </c:pt>
                <c:pt idx="2">
                  <c:v>0.24517830103256491</c:v>
                </c:pt>
                <c:pt idx="3">
                  <c:v>0.33746996776585603</c:v>
                </c:pt>
                <c:pt idx="4">
                  <c:v>-0.11099800032827192</c:v>
                </c:pt>
                <c:pt idx="5">
                  <c:v>-0.17951168580653437</c:v>
                </c:pt>
                <c:pt idx="6">
                  <c:v>-2.4207998298560011E-2</c:v>
                </c:pt>
                <c:pt idx="7">
                  <c:v>-3.9274326017423172E-2</c:v>
                </c:pt>
                <c:pt idx="8">
                  <c:v>5.8061107412356726E-2</c:v>
                </c:pt>
                <c:pt idx="9">
                  <c:v>-2.5450754243005969E-2</c:v>
                </c:pt>
                <c:pt idx="10">
                  <c:v>-0.12841060421108683</c:v>
                </c:pt>
              </c:numCache>
            </c:numRef>
          </c:val>
        </c:ser>
        <c:dLbls>
          <c:showLegendKey val="0"/>
          <c:showVal val="0"/>
          <c:showCatName val="0"/>
          <c:showSerName val="0"/>
          <c:showPercent val="0"/>
          <c:showBubbleSize val="0"/>
        </c:dLbls>
        <c:gapWidth val="70"/>
        <c:axId val="69728512"/>
        <c:axId val="69734400"/>
      </c:barChart>
      <c:catAx>
        <c:axId val="69728512"/>
        <c:scaling>
          <c:orientation val="minMax"/>
        </c:scaling>
        <c:delete val="0"/>
        <c:axPos val="b"/>
        <c:majorTickMark val="cross"/>
        <c:minorTickMark val="none"/>
        <c:tickLblPos val="none"/>
        <c:spPr>
          <a:ln w="15875">
            <a:solidFill>
              <a:sysClr val="windowText" lastClr="000000"/>
            </a:solidFill>
          </a:ln>
        </c:spPr>
        <c:crossAx val="69734400"/>
        <c:crosses val="autoZero"/>
        <c:auto val="1"/>
        <c:lblAlgn val="ctr"/>
        <c:lblOffset val="100"/>
        <c:noMultiLvlLbl val="0"/>
      </c:catAx>
      <c:valAx>
        <c:axId val="69734400"/>
        <c:scaling>
          <c:orientation val="minMax"/>
          <c:max val="0.60000000000000009"/>
          <c:min val="-0.60000000000000009"/>
        </c:scaling>
        <c:delete val="0"/>
        <c:axPos val="l"/>
        <c:numFmt formatCode="General" sourceLinked="1"/>
        <c:majorTickMark val="out"/>
        <c:minorTickMark val="none"/>
        <c:tickLblPos val="nextTo"/>
        <c:spPr>
          <a:ln w="15875">
            <a:solidFill>
              <a:schemeClr val="tx1"/>
            </a:solidFill>
          </a:ln>
        </c:spPr>
        <c:txPr>
          <a:bodyPr/>
          <a:lstStyle/>
          <a:p>
            <a:pPr>
              <a:defRPr sz="1200">
                <a:latin typeface="Arial" pitchFamily="34" charset="0"/>
                <a:cs typeface="Arial" pitchFamily="34" charset="0"/>
              </a:defRPr>
            </a:pPr>
            <a:endParaRPr lang="pt-BR"/>
          </a:p>
        </c:txPr>
        <c:crossAx val="69728512"/>
        <c:crosses val="autoZero"/>
        <c:crossBetween val="between"/>
      </c:valAx>
    </c:plotArea>
    <c:plotVisOnly val="1"/>
    <c:dispBlanksAs val="gap"/>
    <c:showDLblsOverMax val="0"/>
  </c:chart>
  <c:spPr>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STRAUSS!$BH$132:$BR$132</c:f>
                <c:numCache>
                  <c:formatCode>General</c:formatCode>
                  <c:ptCount val="11"/>
                  <c:pt idx="0">
                    <c:v>8.1255276598851348E-3</c:v>
                  </c:pt>
                  <c:pt idx="1">
                    <c:v>5.6588637177452862E-2</c:v>
                  </c:pt>
                  <c:pt idx="2">
                    <c:v>0.12663003241782589</c:v>
                  </c:pt>
                  <c:pt idx="3">
                    <c:v>0.25954243886031175</c:v>
                  </c:pt>
                  <c:pt idx="4">
                    <c:v>2.5025575268029288E-2</c:v>
                  </c:pt>
                  <c:pt idx="5">
                    <c:v>4.5737758457932286E-2</c:v>
                  </c:pt>
                  <c:pt idx="6">
                    <c:v>1.7666673972888541E-2</c:v>
                  </c:pt>
                  <c:pt idx="7">
                    <c:v>4.2802577872972043E-2</c:v>
                  </c:pt>
                  <c:pt idx="8">
                    <c:v>0.17452161163005567</c:v>
                  </c:pt>
                  <c:pt idx="9">
                    <c:v>2.1243602583735543E-2</c:v>
                  </c:pt>
                  <c:pt idx="10">
                    <c:v>9.8688213987346202E-2</c:v>
                  </c:pt>
                </c:numCache>
              </c:numRef>
            </c:plus>
            <c:minus>
              <c:numRef>
                <c:f>STRAUSS!$BH$132:$BR$132</c:f>
                <c:numCache>
                  <c:formatCode>General</c:formatCode>
                  <c:ptCount val="11"/>
                  <c:pt idx="0">
                    <c:v>8.1255276598851348E-3</c:v>
                  </c:pt>
                  <c:pt idx="1">
                    <c:v>5.6588637177452862E-2</c:v>
                  </c:pt>
                  <c:pt idx="2">
                    <c:v>0.12663003241782589</c:v>
                  </c:pt>
                  <c:pt idx="3">
                    <c:v>0.25954243886031175</c:v>
                  </c:pt>
                  <c:pt idx="4">
                    <c:v>2.5025575268029288E-2</c:v>
                  </c:pt>
                  <c:pt idx="5">
                    <c:v>4.5737758457932286E-2</c:v>
                  </c:pt>
                  <c:pt idx="6">
                    <c:v>1.7666673972888541E-2</c:v>
                  </c:pt>
                  <c:pt idx="7">
                    <c:v>4.2802577872972043E-2</c:v>
                  </c:pt>
                  <c:pt idx="8">
                    <c:v>0.17452161163005567</c:v>
                  </c:pt>
                  <c:pt idx="9">
                    <c:v>2.1243602583735543E-2</c:v>
                  </c:pt>
                  <c:pt idx="10">
                    <c:v>9.8688213987346202E-2</c:v>
                  </c:pt>
                </c:numCache>
              </c:numRef>
            </c:minus>
            <c:spPr>
              <a:ln w="15875">
                <a:solidFill>
                  <a:sysClr val="windowText" lastClr="000000"/>
                </a:solidFill>
              </a:ln>
            </c:spPr>
          </c:errBars>
          <c:cat>
            <c:strRef>
              <c:f>STRAUSS!$BH$125:$BR$125</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STRAUSS!$BH$130:$BR$130</c:f>
              <c:numCache>
                <c:formatCode>General</c:formatCode>
                <c:ptCount val="11"/>
                <c:pt idx="0">
                  <c:v>-3.8809073903330396E-2</c:v>
                </c:pt>
                <c:pt idx="1">
                  <c:v>-0.12943649379204453</c:v>
                </c:pt>
                <c:pt idx="2">
                  <c:v>0.19946182952308739</c:v>
                </c:pt>
                <c:pt idx="3">
                  <c:v>0.33720212561508589</c:v>
                </c:pt>
                <c:pt idx="4">
                  <c:v>-9.4733696904464038E-2</c:v>
                </c:pt>
                <c:pt idx="5">
                  <c:v>-4.0000491678344033E-2</c:v>
                </c:pt>
                <c:pt idx="6">
                  <c:v>-2.6944038692103132E-2</c:v>
                </c:pt>
                <c:pt idx="7">
                  <c:v>-7.7019460114829921E-2</c:v>
                </c:pt>
                <c:pt idx="8">
                  <c:v>3.6074962991793753E-2</c:v>
                </c:pt>
                <c:pt idx="9">
                  <c:v>-3.1381932533950108E-2</c:v>
                </c:pt>
                <c:pt idx="10">
                  <c:v>-0.13441373051090169</c:v>
                </c:pt>
              </c:numCache>
            </c:numRef>
          </c:val>
        </c:ser>
        <c:dLbls>
          <c:showLegendKey val="0"/>
          <c:showVal val="0"/>
          <c:showCatName val="0"/>
          <c:showSerName val="0"/>
          <c:showPercent val="0"/>
          <c:showBubbleSize val="0"/>
        </c:dLbls>
        <c:gapWidth val="70"/>
        <c:axId val="69750144"/>
        <c:axId val="69751936"/>
      </c:barChart>
      <c:catAx>
        <c:axId val="69750144"/>
        <c:scaling>
          <c:orientation val="minMax"/>
        </c:scaling>
        <c:delete val="0"/>
        <c:axPos val="b"/>
        <c:majorTickMark val="cross"/>
        <c:minorTickMark val="none"/>
        <c:tickLblPos val="none"/>
        <c:spPr>
          <a:ln w="15875">
            <a:solidFill>
              <a:sysClr val="windowText" lastClr="000000"/>
            </a:solidFill>
          </a:ln>
        </c:spPr>
        <c:crossAx val="69751936"/>
        <c:crosses val="autoZero"/>
        <c:auto val="1"/>
        <c:lblAlgn val="ctr"/>
        <c:lblOffset val="100"/>
        <c:noMultiLvlLbl val="0"/>
      </c:catAx>
      <c:valAx>
        <c:axId val="69751936"/>
        <c:scaling>
          <c:orientation val="minMax"/>
          <c:max val="0.60000000000000009"/>
          <c:min val="-0.60000000000000009"/>
        </c:scaling>
        <c:delete val="0"/>
        <c:axPos val="l"/>
        <c:numFmt formatCode="General" sourceLinked="1"/>
        <c:majorTickMark val="out"/>
        <c:minorTickMark val="none"/>
        <c:tickLblPos val="nextTo"/>
        <c:spPr>
          <a:ln w="15875">
            <a:solidFill>
              <a:schemeClr val="tx1"/>
            </a:solidFill>
          </a:ln>
        </c:spPr>
        <c:txPr>
          <a:bodyPr/>
          <a:lstStyle/>
          <a:p>
            <a:pPr>
              <a:defRPr sz="1200">
                <a:latin typeface="Arial" pitchFamily="34" charset="0"/>
                <a:cs typeface="Arial" pitchFamily="34" charset="0"/>
              </a:defRPr>
            </a:pPr>
            <a:endParaRPr lang="pt-BR"/>
          </a:p>
        </c:txPr>
        <c:crossAx val="69750144"/>
        <c:crosses val="autoZero"/>
        <c:crossBetween val="between"/>
      </c:valAx>
    </c:plotArea>
    <c:plotVisOnly val="1"/>
    <c:dispBlanksAs val="gap"/>
    <c:showDLblsOverMax val="0"/>
  </c:chart>
  <c:spPr>
    <a:ln>
      <a:noFill/>
    </a:ln>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Plan1!$K$11:$K$21</c:f>
              <c:strCache>
                <c:ptCount val="11"/>
                <c:pt idx="0">
                  <c:v>Ulva</c:v>
                </c:pt>
                <c:pt idx="1">
                  <c:v>Codium</c:v>
                </c:pt>
                <c:pt idx="2">
                  <c:v>Amphiroa</c:v>
                </c:pt>
                <c:pt idx="3">
                  <c:v>Spyridia</c:v>
                </c:pt>
                <c:pt idx="4">
                  <c:v>L. dendroidea</c:v>
                </c:pt>
                <c:pt idx="5">
                  <c:v>L. filiformis</c:v>
                </c:pt>
                <c:pt idx="6">
                  <c:v>Plocamium</c:v>
                </c:pt>
                <c:pt idx="7">
                  <c:v>Sargassum</c:v>
                </c:pt>
                <c:pt idx="8">
                  <c:v>Dictyota</c:v>
                </c:pt>
                <c:pt idx="9">
                  <c:v>Dictyopteris</c:v>
                </c:pt>
                <c:pt idx="10">
                  <c:v>Colpomenia</c:v>
                </c:pt>
              </c:strCache>
            </c:strRef>
          </c:cat>
          <c:val>
            <c:numRef>
              <c:f>Plan1!$L$11:$L$21</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dLbls>
          <c:showLegendKey val="0"/>
          <c:showVal val="0"/>
          <c:showCatName val="0"/>
          <c:showSerName val="0"/>
          <c:showPercent val="0"/>
          <c:showBubbleSize val="0"/>
        </c:dLbls>
        <c:gapWidth val="150"/>
        <c:axId val="69788032"/>
        <c:axId val="69789568"/>
      </c:barChart>
      <c:catAx>
        <c:axId val="69788032"/>
        <c:scaling>
          <c:orientation val="minMax"/>
        </c:scaling>
        <c:delete val="0"/>
        <c:axPos val="b"/>
        <c:majorTickMark val="out"/>
        <c:minorTickMark val="none"/>
        <c:tickLblPos val="nextTo"/>
        <c:spPr>
          <a:ln w="15875">
            <a:solidFill>
              <a:schemeClr val="tx1"/>
            </a:solidFill>
          </a:ln>
        </c:spPr>
        <c:txPr>
          <a:bodyPr/>
          <a:lstStyle/>
          <a:p>
            <a:pPr>
              <a:defRPr sz="800">
                <a:latin typeface="Arial" pitchFamily="34" charset="0"/>
                <a:cs typeface="Arial" pitchFamily="34" charset="0"/>
              </a:defRPr>
            </a:pPr>
            <a:endParaRPr lang="pt-BR"/>
          </a:p>
        </c:txPr>
        <c:crossAx val="69789568"/>
        <c:crosses val="autoZero"/>
        <c:auto val="1"/>
        <c:lblAlgn val="ctr"/>
        <c:lblOffset val="100"/>
        <c:noMultiLvlLbl val="0"/>
      </c:catAx>
      <c:valAx>
        <c:axId val="69789568"/>
        <c:scaling>
          <c:orientation val="minMax"/>
          <c:max val="0"/>
        </c:scaling>
        <c:delete val="1"/>
        <c:axPos val="l"/>
        <c:numFmt formatCode="General" sourceLinked="1"/>
        <c:majorTickMark val="out"/>
        <c:minorTickMark val="none"/>
        <c:tickLblPos val="none"/>
        <c:crossAx val="69788032"/>
        <c:crosses val="autoZero"/>
        <c:crossBetween val="between"/>
        <c:majorUnit val="0.1"/>
        <c:minorUnit val="2.0000000000000011E-2"/>
      </c:valAx>
      <c:spPr>
        <a:noFill/>
        <a:ln>
          <a:noFill/>
        </a:ln>
      </c:spPr>
    </c:plotArea>
    <c:plotVisOnly val="1"/>
    <c:dispBlanksAs val="gap"/>
    <c:showDLblsOverMax val="0"/>
  </c:chart>
  <c:spPr>
    <a:noFill/>
    <a:ln>
      <a:noFill/>
    </a:ln>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STRAUSS!$BH$90:$BR$90</c:f>
                <c:numCache>
                  <c:formatCode>General</c:formatCode>
                  <c:ptCount val="11"/>
                  <c:pt idx="0">
                    <c:v>1.2695782787580779E-2</c:v>
                  </c:pt>
                  <c:pt idx="1">
                    <c:v>0.12887924907921997</c:v>
                  </c:pt>
                  <c:pt idx="2">
                    <c:v>0.11364167457382812</c:v>
                  </c:pt>
                  <c:pt idx="3">
                    <c:v>5.59245928183362E-2</c:v>
                  </c:pt>
                  <c:pt idx="4">
                    <c:v>9.1607316248169243E-2</c:v>
                  </c:pt>
                  <c:pt idx="5">
                    <c:v>1.2827166706531799E-2</c:v>
                  </c:pt>
                  <c:pt idx="6">
                    <c:v>5.2620542508317674E-4</c:v>
                  </c:pt>
                  <c:pt idx="7">
                    <c:v>1.7276518449638303E-2</c:v>
                  </c:pt>
                  <c:pt idx="8">
                    <c:v>9.1623082687795024E-2</c:v>
                  </c:pt>
                  <c:pt idx="9">
                    <c:v>5.0198833431168892E-3</c:v>
                  </c:pt>
                  <c:pt idx="10">
                    <c:v>0.13068156702263117</c:v>
                  </c:pt>
                </c:numCache>
              </c:numRef>
            </c:plus>
            <c:minus>
              <c:numRef>
                <c:f>STRAUSS!$BH$90:$BR$90</c:f>
                <c:numCache>
                  <c:formatCode>General</c:formatCode>
                  <c:ptCount val="11"/>
                  <c:pt idx="0">
                    <c:v>1.2695782787580779E-2</c:v>
                  </c:pt>
                  <c:pt idx="1">
                    <c:v>0.12887924907921997</c:v>
                  </c:pt>
                  <c:pt idx="2">
                    <c:v>0.11364167457382812</c:v>
                  </c:pt>
                  <c:pt idx="3">
                    <c:v>5.59245928183362E-2</c:v>
                  </c:pt>
                  <c:pt idx="4">
                    <c:v>9.1607316248169243E-2</c:v>
                  </c:pt>
                  <c:pt idx="5">
                    <c:v>1.2827166706531799E-2</c:v>
                  </c:pt>
                  <c:pt idx="6">
                    <c:v>5.2620542508317674E-4</c:v>
                  </c:pt>
                  <c:pt idx="7">
                    <c:v>1.7276518449638303E-2</c:v>
                  </c:pt>
                  <c:pt idx="8">
                    <c:v>9.1623082687795024E-2</c:v>
                  </c:pt>
                  <c:pt idx="9">
                    <c:v>5.0198833431168892E-3</c:v>
                  </c:pt>
                  <c:pt idx="10">
                    <c:v>0.13068156702263117</c:v>
                  </c:pt>
                </c:numCache>
              </c:numRef>
            </c:minus>
            <c:spPr>
              <a:ln w="15875">
                <a:solidFill>
                  <a:sysClr val="windowText" lastClr="000000"/>
                </a:solidFill>
              </a:ln>
            </c:spPr>
          </c:errBars>
          <c:cat>
            <c:strRef>
              <c:f>STRAUSS!$BH$85:$BR$85</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STRAUSS!$BH$88:$BR$88</c:f>
              <c:numCache>
                <c:formatCode>General</c:formatCode>
                <c:ptCount val="11"/>
                <c:pt idx="0">
                  <c:v>-2.5100920090532108E-2</c:v>
                </c:pt>
                <c:pt idx="1">
                  <c:v>-0.10775508721536202</c:v>
                </c:pt>
                <c:pt idx="2">
                  <c:v>0.24517830103256491</c:v>
                </c:pt>
                <c:pt idx="3">
                  <c:v>0.33746996776585686</c:v>
                </c:pt>
                <c:pt idx="4">
                  <c:v>-0.11099800032827192</c:v>
                </c:pt>
                <c:pt idx="5">
                  <c:v>-0.17951168580653451</c:v>
                </c:pt>
                <c:pt idx="6">
                  <c:v>-2.4207998298560011E-2</c:v>
                </c:pt>
                <c:pt idx="7">
                  <c:v>-3.9274326017423221E-2</c:v>
                </c:pt>
                <c:pt idx="8">
                  <c:v>5.8061107412356726E-2</c:v>
                </c:pt>
                <c:pt idx="9">
                  <c:v>-2.5450754243005969E-2</c:v>
                </c:pt>
                <c:pt idx="10">
                  <c:v>-0.12841060421108683</c:v>
                </c:pt>
              </c:numCache>
            </c:numRef>
          </c:val>
        </c:ser>
        <c:dLbls>
          <c:showLegendKey val="0"/>
          <c:showVal val="0"/>
          <c:showCatName val="0"/>
          <c:showSerName val="0"/>
          <c:showPercent val="0"/>
          <c:showBubbleSize val="0"/>
        </c:dLbls>
        <c:gapWidth val="70"/>
        <c:axId val="69823104"/>
        <c:axId val="69841280"/>
      </c:barChart>
      <c:catAx>
        <c:axId val="69823104"/>
        <c:scaling>
          <c:orientation val="minMax"/>
        </c:scaling>
        <c:delete val="0"/>
        <c:axPos val="b"/>
        <c:majorTickMark val="cross"/>
        <c:minorTickMark val="none"/>
        <c:tickLblPos val="none"/>
        <c:spPr>
          <a:ln w="15875">
            <a:solidFill>
              <a:sysClr val="windowText" lastClr="000000"/>
            </a:solidFill>
          </a:ln>
        </c:spPr>
        <c:crossAx val="69841280"/>
        <c:crosses val="autoZero"/>
        <c:auto val="1"/>
        <c:lblAlgn val="ctr"/>
        <c:lblOffset val="100"/>
        <c:noMultiLvlLbl val="0"/>
      </c:catAx>
      <c:valAx>
        <c:axId val="69841280"/>
        <c:scaling>
          <c:orientation val="minMax"/>
          <c:max val="0.60000000000000053"/>
          <c:min val="-0.60000000000000053"/>
        </c:scaling>
        <c:delete val="0"/>
        <c:axPos val="l"/>
        <c:numFmt formatCode="General" sourceLinked="1"/>
        <c:majorTickMark val="out"/>
        <c:minorTickMark val="none"/>
        <c:tickLblPos val="nextTo"/>
        <c:spPr>
          <a:ln w="15875">
            <a:solidFill>
              <a:schemeClr val="tx1"/>
            </a:solidFill>
          </a:ln>
        </c:spPr>
        <c:txPr>
          <a:bodyPr/>
          <a:lstStyle/>
          <a:p>
            <a:pPr>
              <a:defRPr sz="1200">
                <a:latin typeface="Arial" pitchFamily="34" charset="0"/>
                <a:cs typeface="Arial" pitchFamily="34" charset="0"/>
              </a:defRPr>
            </a:pPr>
            <a:endParaRPr lang="pt-BR"/>
          </a:p>
        </c:txPr>
        <c:crossAx val="69823104"/>
        <c:crosses val="autoZero"/>
        <c:crossBetween val="between"/>
      </c:valAx>
    </c:plotArea>
    <c:plotVisOnly val="1"/>
    <c:dispBlanksAs val="gap"/>
    <c:showDLblsOverMax val="0"/>
  </c:chart>
  <c:spPr>
    <a:ln>
      <a:noFill/>
    </a:ln>
  </c:sp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STRAUSS!$BH$132:$BR$132</c:f>
                <c:numCache>
                  <c:formatCode>General</c:formatCode>
                  <c:ptCount val="11"/>
                  <c:pt idx="0">
                    <c:v>8.1255276598851452E-3</c:v>
                  </c:pt>
                  <c:pt idx="1">
                    <c:v>5.6588637177452862E-2</c:v>
                  </c:pt>
                  <c:pt idx="2">
                    <c:v>0.12663003241782594</c:v>
                  </c:pt>
                  <c:pt idx="3">
                    <c:v>0.25954243886031175</c:v>
                  </c:pt>
                  <c:pt idx="4">
                    <c:v>2.5025575268029312E-2</c:v>
                  </c:pt>
                  <c:pt idx="5">
                    <c:v>4.5737758457932327E-2</c:v>
                  </c:pt>
                  <c:pt idx="6">
                    <c:v>1.7666673972888541E-2</c:v>
                  </c:pt>
                  <c:pt idx="7">
                    <c:v>4.2802577872972092E-2</c:v>
                  </c:pt>
                  <c:pt idx="8">
                    <c:v>0.17452161163005567</c:v>
                  </c:pt>
                  <c:pt idx="9">
                    <c:v>2.1243602583735591E-2</c:v>
                  </c:pt>
                  <c:pt idx="10">
                    <c:v>9.8688213987346202E-2</c:v>
                  </c:pt>
                </c:numCache>
              </c:numRef>
            </c:plus>
            <c:minus>
              <c:numRef>
                <c:f>STRAUSS!$BH$132:$BR$132</c:f>
                <c:numCache>
                  <c:formatCode>General</c:formatCode>
                  <c:ptCount val="11"/>
                  <c:pt idx="0">
                    <c:v>8.1255276598851452E-3</c:v>
                  </c:pt>
                  <c:pt idx="1">
                    <c:v>5.6588637177452862E-2</c:v>
                  </c:pt>
                  <c:pt idx="2">
                    <c:v>0.12663003241782594</c:v>
                  </c:pt>
                  <c:pt idx="3">
                    <c:v>0.25954243886031175</c:v>
                  </c:pt>
                  <c:pt idx="4">
                    <c:v>2.5025575268029312E-2</c:v>
                  </c:pt>
                  <c:pt idx="5">
                    <c:v>4.5737758457932327E-2</c:v>
                  </c:pt>
                  <c:pt idx="6">
                    <c:v>1.7666673972888541E-2</c:v>
                  </c:pt>
                  <c:pt idx="7">
                    <c:v>4.2802577872972092E-2</c:v>
                  </c:pt>
                  <c:pt idx="8">
                    <c:v>0.17452161163005567</c:v>
                  </c:pt>
                  <c:pt idx="9">
                    <c:v>2.1243602583735591E-2</c:v>
                  </c:pt>
                  <c:pt idx="10">
                    <c:v>9.8688213987346202E-2</c:v>
                  </c:pt>
                </c:numCache>
              </c:numRef>
            </c:minus>
            <c:spPr>
              <a:ln w="15875">
                <a:solidFill>
                  <a:sysClr val="windowText" lastClr="000000"/>
                </a:solidFill>
              </a:ln>
            </c:spPr>
          </c:errBars>
          <c:cat>
            <c:strRef>
              <c:f>STRAUSS!$BH$125:$BR$125</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STRAUSS!$BH$130:$BR$130</c:f>
              <c:numCache>
                <c:formatCode>General</c:formatCode>
                <c:ptCount val="11"/>
                <c:pt idx="0">
                  <c:v>-3.8809073903330396E-2</c:v>
                </c:pt>
                <c:pt idx="1">
                  <c:v>-0.12943649379204475</c:v>
                </c:pt>
                <c:pt idx="2">
                  <c:v>0.19946182952308739</c:v>
                </c:pt>
                <c:pt idx="3">
                  <c:v>0.33720212561508611</c:v>
                </c:pt>
                <c:pt idx="4">
                  <c:v>-9.4733696904464065E-2</c:v>
                </c:pt>
                <c:pt idx="5">
                  <c:v>-4.0000491678344033E-2</c:v>
                </c:pt>
                <c:pt idx="6">
                  <c:v>-2.6944038692103149E-2</c:v>
                </c:pt>
                <c:pt idx="7">
                  <c:v>-7.7019460114829921E-2</c:v>
                </c:pt>
                <c:pt idx="8">
                  <c:v>3.6074962991793788E-2</c:v>
                </c:pt>
                <c:pt idx="9">
                  <c:v>-3.1381932533950142E-2</c:v>
                </c:pt>
                <c:pt idx="10">
                  <c:v>-0.13441373051090191</c:v>
                </c:pt>
              </c:numCache>
            </c:numRef>
          </c:val>
        </c:ser>
        <c:dLbls>
          <c:showLegendKey val="0"/>
          <c:showVal val="0"/>
          <c:showCatName val="0"/>
          <c:showSerName val="0"/>
          <c:showPercent val="0"/>
          <c:showBubbleSize val="0"/>
        </c:dLbls>
        <c:gapWidth val="70"/>
        <c:axId val="71176192"/>
        <c:axId val="71177728"/>
      </c:barChart>
      <c:catAx>
        <c:axId val="71176192"/>
        <c:scaling>
          <c:orientation val="minMax"/>
        </c:scaling>
        <c:delete val="0"/>
        <c:axPos val="b"/>
        <c:majorTickMark val="cross"/>
        <c:minorTickMark val="none"/>
        <c:tickLblPos val="none"/>
        <c:spPr>
          <a:ln w="15875">
            <a:solidFill>
              <a:sysClr val="windowText" lastClr="000000"/>
            </a:solidFill>
          </a:ln>
        </c:spPr>
        <c:crossAx val="71177728"/>
        <c:crosses val="autoZero"/>
        <c:auto val="1"/>
        <c:lblAlgn val="ctr"/>
        <c:lblOffset val="100"/>
        <c:noMultiLvlLbl val="0"/>
      </c:catAx>
      <c:valAx>
        <c:axId val="71177728"/>
        <c:scaling>
          <c:orientation val="minMax"/>
          <c:max val="0.60000000000000053"/>
          <c:min val="-0.60000000000000053"/>
        </c:scaling>
        <c:delete val="0"/>
        <c:axPos val="l"/>
        <c:numFmt formatCode="General" sourceLinked="1"/>
        <c:majorTickMark val="out"/>
        <c:minorTickMark val="none"/>
        <c:tickLblPos val="nextTo"/>
        <c:spPr>
          <a:ln w="15875">
            <a:solidFill>
              <a:schemeClr val="tx1"/>
            </a:solidFill>
          </a:ln>
        </c:spPr>
        <c:txPr>
          <a:bodyPr/>
          <a:lstStyle/>
          <a:p>
            <a:pPr>
              <a:defRPr sz="1200">
                <a:latin typeface="Arial" pitchFamily="34" charset="0"/>
                <a:cs typeface="Arial" pitchFamily="34" charset="0"/>
              </a:defRPr>
            </a:pPr>
            <a:endParaRPr lang="pt-BR"/>
          </a:p>
        </c:txPr>
        <c:crossAx val="71176192"/>
        <c:crosses val="autoZero"/>
        <c:crossBetween val="between"/>
      </c:valAx>
    </c:plotArea>
    <c:plotVisOnly val="1"/>
    <c:dispBlanksAs val="gap"/>
    <c:showDLblsOverMax val="0"/>
  </c:chart>
  <c:spPr>
    <a:ln>
      <a:noFill/>
    </a:ln>
  </c:sp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Plan1!$K$11:$K$21</c:f>
              <c:strCache>
                <c:ptCount val="11"/>
                <c:pt idx="0">
                  <c:v>Ulva</c:v>
                </c:pt>
                <c:pt idx="1">
                  <c:v>Codium</c:v>
                </c:pt>
                <c:pt idx="2">
                  <c:v>Amphiroa</c:v>
                </c:pt>
                <c:pt idx="3">
                  <c:v>Spyridia</c:v>
                </c:pt>
                <c:pt idx="4">
                  <c:v>L. dendroidea</c:v>
                </c:pt>
                <c:pt idx="5">
                  <c:v>L. filiformis</c:v>
                </c:pt>
                <c:pt idx="6">
                  <c:v>Plocamium</c:v>
                </c:pt>
                <c:pt idx="7">
                  <c:v>Sargassum</c:v>
                </c:pt>
                <c:pt idx="8">
                  <c:v>Dictyota</c:v>
                </c:pt>
                <c:pt idx="9">
                  <c:v>Dictyopteris</c:v>
                </c:pt>
                <c:pt idx="10">
                  <c:v>Colpomenia</c:v>
                </c:pt>
              </c:strCache>
            </c:strRef>
          </c:cat>
          <c:val>
            <c:numRef>
              <c:f>Plan1!$L$11:$L$21</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dLbls>
          <c:showLegendKey val="0"/>
          <c:showVal val="0"/>
          <c:showCatName val="0"/>
          <c:showSerName val="0"/>
          <c:showPercent val="0"/>
          <c:showBubbleSize val="0"/>
        </c:dLbls>
        <c:gapWidth val="150"/>
        <c:axId val="71209728"/>
        <c:axId val="71211264"/>
      </c:barChart>
      <c:catAx>
        <c:axId val="71209728"/>
        <c:scaling>
          <c:orientation val="minMax"/>
        </c:scaling>
        <c:delete val="0"/>
        <c:axPos val="b"/>
        <c:majorTickMark val="out"/>
        <c:minorTickMark val="none"/>
        <c:tickLblPos val="nextTo"/>
        <c:spPr>
          <a:ln w="15875">
            <a:solidFill>
              <a:schemeClr val="tx1"/>
            </a:solidFill>
          </a:ln>
        </c:spPr>
        <c:txPr>
          <a:bodyPr/>
          <a:lstStyle/>
          <a:p>
            <a:pPr>
              <a:defRPr sz="800">
                <a:latin typeface="Arial" pitchFamily="34" charset="0"/>
                <a:cs typeface="Arial" pitchFamily="34" charset="0"/>
              </a:defRPr>
            </a:pPr>
            <a:endParaRPr lang="pt-BR"/>
          </a:p>
        </c:txPr>
        <c:crossAx val="71211264"/>
        <c:crosses val="autoZero"/>
        <c:auto val="1"/>
        <c:lblAlgn val="ctr"/>
        <c:lblOffset val="100"/>
        <c:noMultiLvlLbl val="0"/>
      </c:catAx>
      <c:valAx>
        <c:axId val="71211264"/>
        <c:scaling>
          <c:orientation val="minMax"/>
          <c:max val="0"/>
        </c:scaling>
        <c:delete val="1"/>
        <c:axPos val="l"/>
        <c:numFmt formatCode="General" sourceLinked="1"/>
        <c:majorTickMark val="out"/>
        <c:minorTickMark val="none"/>
        <c:tickLblPos val="none"/>
        <c:crossAx val="71209728"/>
        <c:crosses val="autoZero"/>
        <c:crossBetween val="between"/>
        <c:majorUnit val="0.1"/>
        <c:minorUnit val="2.0000000000000011E-2"/>
      </c:valAx>
      <c:spPr>
        <a:noFill/>
        <a:ln>
          <a:noFill/>
        </a:ln>
      </c:spPr>
    </c:plotArea>
    <c:plotVisOnly val="1"/>
    <c:dispBlanksAs val="gap"/>
    <c:showDLblsOverMax val="0"/>
  </c:chart>
  <c:spPr>
    <a:noFill/>
    <a:ln>
      <a:noFill/>
    </a:ln>
  </c:sp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STRAUSS!$BH$110:$BR$110</c:f>
                <c:numCache>
                  <c:formatCode>General</c:formatCode>
                  <c:ptCount val="11"/>
                  <c:pt idx="0">
                    <c:v>0.31982495260048266</c:v>
                  </c:pt>
                  <c:pt idx="1">
                    <c:v>0.11011865944932064</c:v>
                  </c:pt>
                  <c:pt idx="2">
                    <c:v>0.14325655100632911</c:v>
                  </c:pt>
                  <c:pt idx="3">
                    <c:v>0.17778245386619232</c:v>
                  </c:pt>
                  <c:pt idx="4">
                    <c:v>8.7644321040275155E-2</c:v>
                  </c:pt>
                  <c:pt idx="5">
                    <c:v>3.9701321910570055E-2</c:v>
                  </c:pt>
                  <c:pt idx="6">
                    <c:v>2.4768889748355027E-3</c:v>
                  </c:pt>
                  <c:pt idx="7">
                    <c:v>1.6390959870399062E-2</c:v>
                  </c:pt>
                  <c:pt idx="8">
                    <c:v>6.1877978320746107E-3</c:v>
                  </c:pt>
                  <c:pt idx="9">
                    <c:v>0.22817613651756224</c:v>
                  </c:pt>
                  <c:pt idx="10">
                    <c:v>0.10866501841945779</c:v>
                  </c:pt>
                </c:numCache>
              </c:numRef>
            </c:plus>
            <c:minus>
              <c:numRef>
                <c:f>STRAUSS!$BH$110:$BR$110</c:f>
                <c:numCache>
                  <c:formatCode>General</c:formatCode>
                  <c:ptCount val="11"/>
                  <c:pt idx="0">
                    <c:v>0.31982495260048266</c:v>
                  </c:pt>
                  <c:pt idx="1">
                    <c:v>0.11011865944932064</c:v>
                  </c:pt>
                  <c:pt idx="2">
                    <c:v>0.14325655100632911</c:v>
                  </c:pt>
                  <c:pt idx="3">
                    <c:v>0.17778245386619232</c:v>
                  </c:pt>
                  <c:pt idx="4">
                    <c:v>8.7644321040275155E-2</c:v>
                  </c:pt>
                  <c:pt idx="5">
                    <c:v>3.9701321910570055E-2</c:v>
                  </c:pt>
                  <c:pt idx="6">
                    <c:v>2.4768889748355027E-3</c:v>
                  </c:pt>
                  <c:pt idx="7">
                    <c:v>1.6390959870399062E-2</c:v>
                  </c:pt>
                  <c:pt idx="8">
                    <c:v>6.1877978320746107E-3</c:v>
                  </c:pt>
                  <c:pt idx="9">
                    <c:v>0.22817613651756224</c:v>
                  </c:pt>
                  <c:pt idx="10">
                    <c:v>0.10866501841945779</c:v>
                  </c:pt>
                </c:numCache>
              </c:numRef>
            </c:minus>
            <c:spPr>
              <a:ln w="15875">
                <a:solidFill>
                  <a:sysClr val="windowText" lastClr="000000"/>
                </a:solidFill>
              </a:ln>
            </c:spPr>
          </c:errBars>
          <c:cat>
            <c:strRef>
              <c:f>STRAUSS!$BH$105:$BR$105</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STRAUSS!$BH$108:$BR$108</c:f>
              <c:numCache>
                <c:formatCode>General</c:formatCode>
                <c:ptCount val="11"/>
                <c:pt idx="0">
                  <c:v>0.57168664541956293</c:v>
                </c:pt>
                <c:pt idx="1">
                  <c:v>-2.3556316254704546E-2</c:v>
                </c:pt>
                <c:pt idx="2">
                  <c:v>-0.21082290159752393</c:v>
                </c:pt>
                <c:pt idx="3">
                  <c:v>-2.9977097773099619E-3</c:v>
                </c:pt>
                <c:pt idx="4">
                  <c:v>-7.9125280574819684E-2</c:v>
                </c:pt>
                <c:pt idx="5">
                  <c:v>-0.16580013017795225</c:v>
                </c:pt>
                <c:pt idx="6">
                  <c:v>-2.2675779123306487E-2</c:v>
                </c:pt>
                <c:pt idx="7">
                  <c:v>-5.6451926517025214E-2</c:v>
                </c:pt>
                <c:pt idx="8">
                  <c:v>1.496387651245102E-2</c:v>
                </c:pt>
                <c:pt idx="9">
                  <c:v>0.11442326567408925</c:v>
                </c:pt>
                <c:pt idx="10">
                  <c:v>-0.13964374358346199</c:v>
                </c:pt>
              </c:numCache>
            </c:numRef>
          </c:val>
        </c:ser>
        <c:dLbls>
          <c:showLegendKey val="0"/>
          <c:showVal val="0"/>
          <c:showCatName val="0"/>
          <c:showSerName val="0"/>
          <c:showPercent val="0"/>
          <c:showBubbleSize val="0"/>
        </c:dLbls>
        <c:gapWidth val="70"/>
        <c:axId val="70971776"/>
        <c:axId val="70973312"/>
      </c:barChart>
      <c:catAx>
        <c:axId val="70971776"/>
        <c:scaling>
          <c:orientation val="minMax"/>
        </c:scaling>
        <c:delete val="0"/>
        <c:axPos val="b"/>
        <c:majorTickMark val="cross"/>
        <c:minorTickMark val="none"/>
        <c:tickLblPos val="none"/>
        <c:spPr>
          <a:ln w="15875">
            <a:solidFill>
              <a:sysClr val="windowText" lastClr="000000"/>
            </a:solidFill>
          </a:ln>
        </c:spPr>
        <c:crossAx val="70973312"/>
        <c:crosses val="autoZero"/>
        <c:auto val="1"/>
        <c:lblAlgn val="ctr"/>
        <c:lblOffset val="100"/>
        <c:noMultiLvlLbl val="0"/>
      </c:catAx>
      <c:valAx>
        <c:axId val="70973312"/>
        <c:scaling>
          <c:orientation val="minMax"/>
          <c:max val="1"/>
          <c:min val="-1"/>
        </c:scaling>
        <c:delete val="0"/>
        <c:axPos val="l"/>
        <c:numFmt formatCode="General" sourceLinked="1"/>
        <c:majorTickMark val="out"/>
        <c:minorTickMark val="none"/>
        <c:tickLblPos val="nextTo"/>
        <c:spPr>
          <a:ln w="15875">
            <a:solidFill>
              <a:sysClr val="windowText" lastClr="000000"/>
            </a:solidFill>
          </a:ln>
        </c:spPr>
        <c:txPr>
          <a:bodyPr/>
          <a:lstStyle/>
          <a:p>
            <a:pPr>
              <a:defRPr sz="1200">
                <a:latin typeface="Arial" pitchFamily="34" charset="0"/>
                <a:cs typeface="Arial" pitchFamily="34" charset="0"/>
              </a:defRPr>
            </a:pPr>
            <a:endParaRPr lang="pt-BR"/>
          </a:p>
        </c:txPr>
        <c:crossAx val="70971776"/>
        <c:crosses val="autoZero"/>
        <c:crossBetween val="between"/>
        <c:majorUnit val="0.5"/>
      </c:valAx>
    </c:plotArea>
    <c:plotVisOnly val="1"/>
    <c:dispBlanksAs val="gap"/>
    <c:showDLblsOverMax val="0"/>
  </c:chart>
  <c:spPr>
    <a:ln>
      <a:noFill/>
    </a:ln>
  </c:sp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STRAUSS!$BH$150:$BR$150</c:f>
                <c:numCache>
                  <c:formatCode>General</c:formatCode>
                  <c:ptCount val="11"/>
                  <c:pt idx="0">
                    <c:v>2.8819161226499765E-3</c:v>
                  </c:pt>
                  <c:pt idx="1">
                    <c:v>0.15760347523057283</c:v>
                  </c:pt>
                  <c:pt idx="2">
                    <c:v>2.1444056934605278E-2</c:v>
                  </c:pt>
                  <c:pt idx="3">
                    <c:v>1.4617973815335333E-2</c:v>
                  </c:pt>
                  <c:pt idx="4">
                    <c:v>4.4831611036142548E-2</c:v>
                  </c:pt>
                  <c:pt idx="5">
                    <c:v>2.2034367355571065E-2</c:v>
                  </c:pt>
                  <c:pt idx="6">
                    <c:v>2.4732088442972072E-2</c:v>
                  </c:pt>
                  <c:pt idx="7">
                    <c:v>8.8227489747555468E-2</c:v>
                  </c:pt>
                  <c:pt idx="8">
                    <c:v>0.12797176719933159</c:v>
                  </c:pt>
                  <c:pt idx="9">
                    <c:v>0.14258438383058944</c:v>
                  </c:pt>
                  <c:pt idx="10">
                    <c:v>0.11380683831752057</c:v>
                  </c:pt>
                </c:numCache>
              </c:numRef>
            </c:plus>
            <c:minus>
              <c:numRef>
                <c:f>STRAUSS!$BH$150:$BR$150</c:f>
                <c:numCache>
                  <c:formatCode>General</c:formatCode>
                  <c:ptCount val="11"/>
                  <c:pt idx="0">
                    <c:v>2.8819161226499765E-3</c:v>
                  </c:pt>
                  <c:pt idx="1">
                    <c:v>0.15760347523057283</c:v>
                  </c:pt>
                  <c:pt idx="2">
                    <c:v>2.1444056934605278E-2</c:v>
                  </c:pt>
                  <c:pt idx="3">
                    <c:v>1.4617973815335333E-2</c:v>
                  </c:pt>
                  <c:pt idx="4">
                    <c:v>4.4831611036142548E-2</c:v>
                  </c:pt>
                  <c:pt idx="5">
                    <c:v>2.2034367355571065E-2</c:v>
                  </c:pt>
                  <c:pt idx="6">
                    <c:v>2.4732088442972072E-2</c:v>
                  </c:pt>
                  <c:pt idx="7">
                    <c:v>8.8227489747555468E-2</c:v>
                  </c:pt>
                  <c:pt idx="8">
                    <c:v>0.12797176719933159</c:v>
                  </c:pt>
                  <c:pt idx="9">
                    <c:v>0.14258438383058944</c:v>
                  </c:pt>
                  <c:pt idx="10">
                    <c:v>0.11380683831752057</c:v>
                  </c:pt>
                </c:numCache>
              </c:numRef>
            </c:minus>
            <c:spPr>
              <a:ln w="15875"/>
            </c:spPr>
          </c:errBars>
          <c:cat>
            <c:strRef>
              <c:f>STRAUSS!$BH$145:$BR$145</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STRAUSS!$BH$148:$BR$148</c:f>
              <c:numCache>
                <c:formatCode>General</c:formatCode>
                <c:ptCount val="11"/>
                <c:pt idx="0">
                  <c:v>3.6414182930226274E-2</c:v>
                </c:pt>
                <c:pt idx="1">
                  <c:v>-0.24715910473259192</c:v>
                </c:pt>
                <c:pt idx="2">
                  <c:v>-0.17013265694760288</c:v>
                </c:pt>
                <c:pt idx="3">
                  <c:v>-2.0132778237673291E-2</c:v>
                </c:pt>
                <c:pt idx="4">
                  <c:v>-0.10405988473191047</c:v>
                </c:pt>
                <c:pt idx="5">
                  <c:v>-8.3037102534505525E-2</c:v>
                </c:pt>
                <c:pt idx="6">
                  <c:v>-4.0371146616250256E-2</c:v>
                </c:pt>
                <c:pt idx="7">
                  <c:v>9.7372655165067018E-2</c:v>
                </c:pt>
                <c:pt idx="8">
                  <c:v>0.35916711421513475</c:v>
                </c:pt>
                <c:pt idx="9">
                  <c:v>0.25251789981020722</c:v>
                </c:pt>
                <c:pt idx="10">
                  <c:v>-0.16361628085460644</c:v>
                </c:pt>
              </c:numCache>
            </c:numRef>
          </c:val>
        </c:ser>
        <c:dLbls>
          <c:showLegendKey val="0"/>
          <c:showVal val="0"/>
          <c:showCatName val="0"/>
          <c:showSerName val="0"/>
          <c:showPercent val="0"/>
          <c:showBubbleSize val="0"/>
        </c:dLbls>
        <c:gapWidth val="70"/>
        <c:axId val="71050752"/>
        <c:axId val="71052288"/>
      </c:barChart>
      <c:catAx>
        <c:axId val="71050752"/>
        <c:scaling>
          <c:orientation val="minMax"/>
        </c:scaling>
        <c:delete val="0"/>
        <c:axPos val="b"/>
        <c:majorTickMark val="cross"/>
        <c:minorTickMark val="none"/>
        <c:tickLblPos val="none"/>
        <c:spPr>
          <a:ln w="15875">
            <a:solidFill>
              <a:sysClr val="windowText" lastClr="000000"/>
            </a:solidFill>
          </a:ln>
        </c:spPr>
        <c:crossAx val="71052288"/>
        <c:crosses val="autoZero"/>
        <c:auto val="1"/>
        <c:lblAlgn val="ctr"/>
        <c:lblOffset val="100"/>
        <c:noMultiLvlLbl val="0"/>
      </c:catAx>
      <c:valAx>
        <c:axId val="71052288"/>
        <c:scaling>
          <c:orientation val="minMax"/>
          <c:max val="0.60000000000000009"/>
          <c:min val="-0.60000000000000009"/>
        </c:scaling>
        <c:delete val="0"/>
        <c:axPos val="l"/>
        <c:numFmt formatCode="General" sourceLinked="1"/>
        <c:majorTickMark val="out"/>
        <c:minorTickMark val="none"/>
        <c:tickLblPos val="nextTo"/>
        <c:spPr>
          <a:ln w="15875">
            <a:solidFill>
              <a:sysClr val="windowText" lastClr="000000"/>
            </a:solidFill>
          </a:ln>
        </c:spPr>
        <c:crossAx val="71050752"/>
        <c:crosses val="autoZero"/>
        <c:crossBetween val="between"/>
        <c:minorUnit val="4.0000000000000022E-2"/>
      </c:valAx>
    </c:plotArea>
    <c:plotVisOnly val="1"/>
    <c:dispBlanksAs val="gap"/>
    <c:showDLblsOverMax val="0"/>
  </c:chart>
  <c:spPr>
    <a:ln>
      <a:noFill/>
    </a:ln>
  </c:spPr>
  <c:txPr>
    <a:bodyPr/>
    <a:lstStyle/>
    <a:p>
      <a:pPr>
        <a:defRPr sz="1200">
          <a:latin typeface="Arial" pitchFamily="34" charset="0"/>
          <a:cs typeface="Arial" pitchFamily="34" charset="0"/>
        </a:defRPr>
      </a:pPr>
      <a:endParaRPr lang="pt-BR"/>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Plan1!$K$11:$K$21</c:f>
              <c:strCache>
                <c:ptCount val="11"/>
                <c:pt idx="0">
                  <c:v>Ulva</c:v>
                </c:pt>
                <c:pt idx="1">
                  <c:v>Codium</c:v>
                </c:pt>
                <c:pt idx="2">
                  <c:v>Amphiroa</c:v>
                </c:pt>
                <c:pt idx="3">
                  <c:v>Spyridia</c:v>
                </c:pt>
                <c:pt idx="4">
                  <c:v>L. dendroidea</c:v>
                </c:pt>
                <c:pt idx="5">
                  <c:v>L. filiformis</c:v>
                </c:pt>
                <c:pt idx="6">
                  <c:v>Plocamium</c:v>
                </c:pt>
                <c:pt idx="7">
                  <c:v>Sargassum</c:v>
                </c:pt>
                <c:pt idx="8">
                  <c:v>Dictyota</c:v>
                </c:pt>
                <c:pt idx="9">
                  <c:v>Dictyopteris</c:v>
                </c:pt>
                <c:pt idx="10">
                  <c:v>Colpomenia</c:v>
                </c:pt>
              </c:strCache>
            </c:strRef>
          </c:cat>
          <c:val>
            <c:numRef>
              <c:f>Plan1!$L$11:$L$21</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dLbls>
          <c:showLegendKey val="0"/>
          <c:showVal val="0"/>
          <c:showCatName val="0"/>
          <c:showSerName val="0"/>
          <c:showPercent val="0"/>
          <c:showBubbleSize val="0"/>
        </c:dLbls>
        <c:gapWidth val="150"/>
        <c:axId val="71072000"/>
        <c:axId val="71077888"/>
      </c:barChart>
      <c:catAx>
        <c:axId val="71072000"/>
        <c:scaling>
          <c:orientation val="minMax"/>
        </c:scaling>
        <c:delete val="0"/>
        <c:axPos val="b"/>
        <c:majorTickMark val="out"/>
        <c:minorTickMark val="none"/>
        <c:tickLblPos val="nextTo"/>
        <c:spPr>
          <a:ln w="15875">
            <a:solidFill>
              <a:schemeClr val="tx1"/>
            </a:solidFill>
          </a:ln>
        </c:spPr>
        <c:txPr>
          <a:bodyPr/>
          <a:lstStyle/>
          <a:p>
            <a:pPr>
              <a:defRPr sz="800">
                <a:latin typeface="Arial" pitchFamily="34" charset="0"/>
                <a:cs typeface="Arial" pitchFamily="34" charset="0"/>
              </a:defRPr>
            </a:pPr>
            <a:endParaRPr lang="pt-BR"/>
          </a:p>
        </c:txPr>
        <c:crossAx val="71077888"/>
        <c:crosses val="autoZero"/>
        <c:auto val="1"/>
        <c:lblAlgn val="ctr"/>
        <c:lblOffset val="100"/>
        <c:noMultiLvlLbl val="0"/>
      </c:catAx>
      <c:valAx>
        <c:axId val="71077888"/>
        <c:scaling>
          <c:orientation val="minMax"/>
          <c:max val="0"/>
        </c:scaling>
        <c:delete val="1"/>
        <c:axPos val="l"/>
        <c:numFmt formatCode="General" sourceLinked="1"/>
        <c:majorTickMark val="out"/>
        <c:minorTickMark val="none"/>
        <c:tickLblPos val="none"/>
        <c:crossAx val="71072000"/>
        <c:crosses val="autoZero"/>
        <c:crossBetween val="between"/>
        <c:majorUnit val="0.1"/>
        <c:minorUnit val="2.0000000000000011E-2"/>
      </c:valAx>
      <c:spPr>
        <a:noFill/>
        <a:ln>
          <a:noFill/>
        </a:ln>
      </c:spPr>
    </c:plotArea>
    <c:plotVisOnly val="1"/>
    <c:dispBlanksAs val="gap"/>
    <c:showDLblsOverMax val="0"/>
  </c:chart>
  <c:spPr>
    <a:noFill/>
    <a:ln>
      <a:noFill/>
    </a:ln>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STRAUSS!$BH$110:$BR$110</c:f>
                <c:numCache>
                  <c:formatCode>General</c:formatCode>
                  <c:ptCount val="11"/>
                  <c:pt idx="0">
                    <c:v>0.31982495260048288</c:v>
                  </c:pt>
                  <c:pt idx="1">
                    <c:v>0.11011865944932062</c:v>
                  </c:pt>
                  <c:pt idx="2">
                    <c:v>0.14325655100632917</c:v>
                  </c:pt>
                  <c:pt idx="3">
                    <c:v>0.17778245386619246</c:v>
                  </c:pt>
                  <c:pt idx="4">
                    <c:v>8.7644321040275197E-2</c:v>
                  </c:pt>
                  <c:pt idx="5">
                    <c:v>3.9701321910570055E-2</c:v>
                  </c:pt>
                  <c:pt idx="6">
                    <c:v>2.4768889748355027E-3</c:v>
                  </c:pt>
                  <c:pt idx="7">
                    <c:v>1.6390959870399062E-2</c:v>
                  </c:pt>
                  <c:pt idx="8">
                    <c:v>6.1877978320746124E-3</c:v>
                  </c:pt>
                  <c:pt idx="9">
                    <c:v>0.22817613651756224</c:v>
                  </c:pt>
                  <c:pt idx="10">
                    <c:v>0.10866501841945779</c:v>
                  </c:pt>
                </c:numCache>
              </c:numRef>
            </c:plus>
            <c:minus>
              <c:numRef>
                <c:f>STRAUSS!$BH$110:$BR$110</c:f>
                <c:numCache>
                  <c:formatCode>General</c:formatCode>
                  <c:ptCount val="11"/>
                  <c:pt idx="0">
                    <c:v>0.31982495260048288</c:v>
                  </c:pt>
                  <c:pt idx="1">
                    <c:v>0.11011865944932062</c:v>
                  </c:pt>
                  <c:pt idx="2">
                    <c:v>0.14325655100632917</c:v>
                  </c:pt>
                  <c:pt idx="3">
                    <c:v>0.17778245386619246</c:v>
                  </c:pt>
                  <c:pt idx="4">
                    <c:v>8.7644321040275197E-2</c:v>
                  </c:pt>
                  <c:pt idx="5">
                    <c:v>3.9701321910570055E-2</c:v>
                  </c:pt>
                  <c:pt idx="6">
                    <c:v>2.4768889748355027E-3</c:v>
                  </c:pt>
                  <c:pt idx="7">
                    <c:v>1.6390959870399062E-2</c:v>
                  </c:pt>
                  <c:pt idx="8">
                    <c:v>6.1877978320746124E-3</c:v>
                  </c:pt>
                  <c:pt idx="9">
                    <c:v>0.22817613651756224</c:v>
                  </c:pt>
                  <c:pt idx="10">
                    <c:v>0.10866501841945779</c:v>
                  </c:pt>
                </c:numCache>
              </c:numRef>
            </c:minus>
            <c:spPr>
              <a:ln w="15875">
                <a:solidFill>
                  <a:sysClr val="windowText" lastClr="000000"/>
                </a:solidFill>
              </a:ln>
            </c:spPr>
          </c:errBars>
          <c:cat>
            <c:strRef>
              <c:f>STRAUSS!$BH$105:$BR$105</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STRAUSS!$BH$108:$BR$108</c:f>
              <c:numCache>
                <c:formatCode>General</c:formatCode>
                <c:ptCount val="11"/>
                <c:pt idx="0">
                  <c:v>0.57168664541956293</c:v>
                </c:pt>
                <c:pt idx="1">
                  <c:v>-2.3556316254704546E-2</c:v>
                </c:pt>
                <c:pt idx="2">
                  <c:v>-0.21082290159752398</c:v>
                </c:pt>
                <c:pt idx="3">
                  <c:v>-2.9977097773099641E-3</c:v>
                </c:pt>
                <c:pt idx="4">
                  <c:v>-7.9125280574819684E-2</c:v>
                </c:pt>
                <c:pt idx="5">
                  <c:v>-0.16580013017795231</c:v>
                </c:pt>
                <c:pt idx="6">
                  <c:v>-2.2675779123306504E-2</c:v>
                </c:pt>
                <c:pt idx="7">
                  <c:v>-5.6451926517025214E-2</c:v>
                </c:pt>
                <c:pt idx="8">
                  <c:v>1.4963876512451024E-2</c:v>
                </c:pt>
                <c:pt idx="9">
                  <c:v>0.11442326567408928</c:v>
                </c:pt>
                <c:pt idx="10">
                  <c:v>-0.13964374358346207</c:v>
                </c:pt>
              </c:numCache>
            </c:numRef>
          </c:val>
        </c:ser>
        <c:dLbls>
          <c:showLegendKey val="0"/>
          <c:showVal val="0"/>
          <c:showCatName val="0"/>
          <c:showSerName val="0"/>
          <c:showPercent val="0"/>
          <c:showBubbleSize val="0"/>
        </c:dLbls>
        <c:gapWidth val="70"/>
        <c:axId val="71267072"/>
        <c:axId val="71268608"/>
      </c:barChart>
      <c:catAx>
        <c:axId val="71267072"/>
        <c:scaling>
          <c:orientation val="minMax"/>
        </c:scaling>
        <c:delete val="0"/>
        <c:axPos val="b"/>
        <c:majorTickMark val="cross"/>
        <c:minorTickMark val="none"/>
        <c:tickLblPos val="none"/>
        <c:spPr>
          <a:ln w="15875">
            <a:solidFill>
              <a:sysClr val="windowText" lastClr="000000"/>
            </a:solidFill>
          </a:ln>
        </c:spPr>
        <c:crossAx val="71268608"/>
        <c:crosses val="autoZero"/>
        <c:auto val="1"/>
        <c:lblAlgn val="ctr"/>
        <c:lblOffset val="100"/>
        <c:noMultiLvlLbl val="0"/>
      </c:catAx>
      <c:valAx>
        <c:axId val="71268608"/>
        <c:scaling>
          <c:orientation val="minMax"/>
          <c:max val="1"/>
          <c:min val="-1"/>
        </c:scaling>
        <c:delete val="0"/>
        <c:axPos val="l"/>
        <c:numFmt formatCode="General" sourceLinked="1"/>
        <c:majorTickMark val="out"/>
        <c:minorTickMark val="none"/>
        <c:tickLblPos val="nextTo"/>
        <c:spPr>
          <a:ln w="15875">
            <a:solidFill>
              <a:sysClr val="windowText" lastClr="000000"/>
            </a:solidFill>
          </a:ln>
        </c:spPr>
        <c:txPr>
          <a:bodyPr/>
          <a:lstStyle/>
          <a:p>
            <a:pPr>
              <a:defRPr sz="1200">
                <a:latin typeface="Arial" pitchFamily="34" charset="0"/>
                <a:cs typeface="Arial" pitchFamily="34" charset="0"/>
              </a:defRPr>
            </a:pPr>
            <a:endParaRPr lang="pt-BR"/>
          </a:p>
        </c:txPr>
        <c:crossAx val="71267072"/>
        <c:crosses val="autoZero"/>
        <c:crossBetween val="between"/>
        <c:majorUnit val="0.5"/>
      </c:valAx>
    </c:plotArea>
    <c:plotVisOnly val="1"/>
    <c:dispBlanksAs val="gap"/>
    <c:showDLblsOverMax val="0"/>
  </c:chart>
  <c:spPr>
    <a:ln>
      <a:noFill/>
    </a:ln>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STRAUSS!$BH$150:$BR$150</c:f>
                <c:numCache>
                  <c:formatCode>General</c:formatCode>
                  <c:ptCount val="11"/>
                  <c:pt idx="0">
                    <c:v>2.8819161226499783E-3</c:v>
                  </c:pt>
                  <c:pt idx="1">
                    <c:v>0.15760347523057283</c:v>
                  </c:pt>
                  <c:pt idx="2">
                    <c:v>2.1444056934605278E-2</c:v>
                  </c:pt>
                  <c:pt idx="3">
                    <c:v>1.4617973815335333E-2</c:v>
                  </c:pt>
                  <c:pt idx="4">
                    <c:v>4.4831611036142589E-2</c:v>
                  </c:pt>
                  <c:pt idx="5">
                    <c:v>2.2034367355571082E-2</c:v>
                  </c:pt>
                  <c:pt idx="6">
                    <c:v>2.4732088442972072E-2</c:v>
                  </c:pt>
                  <c:pt idx="7">
                    <c:v>8.8227489747555468E-2</c:v>
                  </c:pt>
                  <c:pt idx="8">
                    <c:v>0.12797176719933159</c:v>
                  </c:pt>
                  <c:pt idx="9">
                    <c:v>0.14258438383058944</c:v>
                  </c:pt>
                  <c:pt idx="10">
                    <c:v>0.11380683831752055</c:v>
                  </c:pt>
                </c:numCache>
              </c:numRef>
            </c:plus>
            <c:minus>
              <c:numRef>
                <c:f>STRAUSS!$BH$150:$BR$150</c:f>
                <c:numCache>
                  <c:formatCode>General</c:formatCode>
                  <c:ptCount val="11"/>
                  <c:pt idx="0">
                    <c:v>2.8819161226499783E-3</c:v>
                  </c:pt>
                  <c:pt idx="1">
                    <c:v>0.15760347523057283</c:v>
                  </c:pt>
                  <c:pt idx="2">
                    <c:v>2.1444056934605278E-2</c:v>
                  </c:pt>
                  <c:pt idx="3">
                    <c:v>1.4617973815335333E-2</c:v>
                  </c:pt>
                  <c:pt idx="4">
                    <c:v>4.4831611036142589E-2</c:v>
                  </c:pt>
                  <c:pt idx="5">
                    <c:v>2.2034367355571082E-2</c:v>
                  </c:pt>
                  <c:pt idx="6">
                    <c:v>2.4732088442972072E-2</c:v>
                  </c:pt>
                  <c:pt idx="7">
                    <c:v>8.8227489747555468E-2</c:v>
                  </c:pt>
                  <c:pt idx="8">
                    <c:v>0.12797176719933159</c:v>
                  </c:pt>
                  <c:pt idx="9">
                    <c:v>0.14258438383058944</c:v>
                  </c:pt>
                  <c:pt idx="10">
                    <c:v>0.11380683831752055</c:v>
                  </c:pt>
                </c:numCache>
              </c:numRef>
            </c:minus>
            <c:spPr>
              <a:ln w="15875"/>
            </c:spPr>
          </c:errBars>
          <c:cat>
            <c:strRef>
              <c:f>STRAUSS!$BH$145:$BR$145</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STRAUSS!$BH$148:$BR$148</c:f>
              <c:numCache>
                <c:formatCode>General</c:formatCode>
                <c:ptCount val="11"/>
                <c:pt idx="0">
                  <c:v>3.6414182930226274E-2</c:v>
                </c:pt>
                <c:pt idx="1">
                  <c:v>-0.24715910473259198</c:v>
                </c:pt>
                <c:pt idx="2">
                  <c:v>-0.17013265694760288</c:v>
                </c:pt>
                <c:pt idx="3">
                  <c:v>-2.0132778237673291E-2</c:v>
                </c:pt>
                <c:pt idx="4">
                  <c:v>-0.1040598847319105</c:v>
                </c:pt>
                <c:pt idx="5">
                  <c:v>-8.3037102534505525E-2</c:v>
                </c:pt>
                <c:pt idx="6">
                  <c:v>-4.0371146616250256E-2</c:v>
                </c:pt>
                <c:pt idx="7">
                  <c:v>9.7372655165067018E-2</c:v>
                </c:pt>
                <c:pt idx="8">
                  <c:v>0.35916711421513475</c:v>
                </c:pt>
                <c:pt idx="9">
                  <c:v>0.25251789981020734</c:v>
                </c:pt>
                <c:pt idx="10">
                  <c:v>-0.16361628085460644</c:v>
                </c:pt>
              </c:numCache>
            </c:numRef>
          </c:val>
        </c:ser>
        <c:dLbls>
          <c:showLegendKey val="0"/>
          <c:showVal val="0"/>
          <c:showCatName val="0"/>
          <c:showSerName val="0"/>
          <c:showPercent val="0"/>
          <c:showBubbleSize val="0"/>
        </c:dLbls>
        <c:gapWidth val="70"/>
        <c:axId val="71300992"/>
        <c:axId val="71302528"/>
      </c:barChart>
      <c:catAx>
        <c:axId val="71300992"/>
        <c:scaling>
          <c:orientation val="minMax"/>
        </c:scaling>
        <c:delete val="0"/>
        <c:axPos val="b"/>
        <c:majorTickMark val="cross"/>
        <c:minorTickMark val="none"/>
        <c:tickLblPos val="none"/>
        <c:spPr>
          <a:ln w="15875">
            <a:solidFill>
              <a:sysClr val="windowText" lastClr="000000"/>
            </a:solidFill>
          </a:ln>
        </c:spPr>
        <c:crossAx val="71302528"/>
        <c:crosses val="autoZero"/>
        <c:auto val="1"/>
        <c:lblAlgn val="ctr"/>
        <c:lblOffset val="100"/>
        <c:noMultiLvlLbl val="0"/>
      </c:catAx>
      <c:valAx>
        <c:axId val="71302528"/>
        <c:scaling>
          <c:orientation val="minMax"/>
          <c:max val="0.60000000000000031"/>
          <c:min val="-0.60000000000000031"/>
        </c:scaling>
        <c:delete val="0"/>
        <c:axPos val="l"/>
        <c:numFmt formatCode="General" sourceLinked="1"/>
        <c:majorTickMark val="out"/>
        <c:minorTickMark val="none"/>
        <c:tickLblPos val="nextTo"/>
        <c:spPr>
          <a:ln w="15875">
            <a:solidFill>
              <a:sysClr val="windowText" lastClr="000000"/>
            </a:solidFill>
          </a:ln>
        </c:spPr>
        <c:crossAx val="71300992"/>
        <c:crosses val="autoZero"/>
        <c:crossBetween val="between"/>
        <c:minorUnit val="4.0000000000000022E-2"/>
      </c:valAx>
    </c:plotArea>
    <c:plotVisOnly val="1"/>
    <c:dispBlanksAs val="gap"/>
    <c:showDLblsOverMax val="0"/>
  </c:chart>
  <c:spPr>
    <a:ln>
      <a:noFill/>
    </a:ln>
  </c:spPr>
  <c:txPr>
    <a:bodyPr/>
    <a:lstStyle/>
    <a:p>
      <a:pPr>
        <a:defRPr sz="1200">
          <a:latin typeface="Arial" pitchFamily="34" charset="0"/>
          <a:cs typeface="Arial" pitchFamily="34" charset="0"/>
        </a:defRPr>
      </a:pPr>
      <a:endParaRPr lang="pt-BR"/>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Plan1!$K$11:$K$21</c:f>
              <c:strCache>
                <c:ptCount val="11"/>
                <c:pt idx="0">
                  <c:v>Ulva</c:v>
                </c:pt>
                <c:pt idx="1">
                  <c:v>Codium</c:v>
                </c:pt>
                <c:pt idx="2">
                  <c:v>Amphiroa</c:v>
                </c:pt>
                <c:pt idx="3">
                  <c:v>Spyridia</c:v>
                </c:pt>
                <c:pt idx="4">
                  <c:v>L. dendroidea</c:v>
                </c:pt>
                <c:pt idx="5">
                  <c:v>L. filiformis</c:v>
                </c:pt>
                <c:pt idx="6">
                  <c:v>Plocamium</c:v>
                </c:pt>
                <c:pt idx="7">
                  <c:v>Sargassum</c:v>
                </c:pt>
                <c:pt idx="8">
                  <c:v>Dictyota</c:v>
                </c:pt>
                <c:pt idx="9">
                  <c:v>Dictyopteris</c:v>
                </c:pt>
                <c:pt idx="10">
                  <c:v>Colpomenia</c:v>
                </c:pt>
              </c:strCache>
            </c:strRef>
          </c:cat>
          <c:val>
            <c:numRef>
              <c:f>Plan1!$L$11:$L$21</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dLbls>
          <c:showLegendKey val="0"/>
          <c:showVal val="0"/>
          <c:showCatName val="0"/>
          <c:showSerName val="0"/>
          <c:showPercent val="0"/>
          <c:showBubbleSize val="0"/>
        </c:dLbls>
        <c:gapWidth val="150"/>
        <c:axId val="71314048"/>
        <c:axId val="71332224"/>
      </c:barChart>
      <c:catAx>
        <c:axId val="71314048"/>
        <c:scaling>
          <c:orientation val="minMax"/>
        </c:scaling>
        <c:delete val="0"/>
        <c:axPos val="b"/>
        <c:majorTickMark val="out"/>
        <c:minorTickMark val="none"/>
        <c:tickLblPos val="nextTo"/>
        <c:spPr>
          <a:ln w="15875">
            <a:solidFill>
              <a:schemeClr val="tx1"/>
            </a:solidFill>
          </a:ln>
        </c:spPr>
        <c:txPr>
          <a:bodyPr/>
          <a:lstStyle/>
          <a:p>
            <a:pPr>
              <a:defRPr sz="800">
                <a:latin typeface="Arial" pitchFamily="34" charset="0"/>
                <a:cs typeface="Arial" pitchFamily="34" charset="0"/>
              </a:defRPr>
            </a:pPr>
            <a:endParaRPr lang="pt-BR"/>
          </a:p>
        </c:txPr>
        <c:crossAx val="71332224"/>
        <c:crosses val="autoZero"/>
        <c:auto val="1"/>
        <c:lblAlgn val="ctr"/>
        <c:lblOffset val="100"/>
        <c:noMultiLvlLbl val="0"/>
      </c:catAx>
      <c:valAx>
        <c:axId val="71332224"/>
        <c:scaling>
          <c:orientation val="minMax"/>
          <c:max val="0"/>
        </c:scaling>
        <c:delete val="1"/>
        <c:axPos val="l"/>
        <c:numFmt formatCode="General" sourceLinked="1"/>
        <c:majorTickMark val="out"/>
        <c:minorTickMark val="none"/>
        <c:tickLblPos val="none"/>
        <c:crossAx val="71314048"/>
        <c:crosses val="autoZero"/>
        <c:crossBetween val="between"/>
        <c:majorUnit val="0.1"/>
        <c:minorUnit val="2.0000000000000011E-2"/>
      </c:valAx>
      <c:spPr>
        <a:noFill/>
        <a:ln>
          <a:noFill/>
        </a:ln>
      </c:spPr>
    </c:plotArea>
    <c:plotVisOnly val="1"/>
    <c:dispBlanksAs val="gap"/>
    <c:showDLblsOverMax val="0"/>
  </c:chart>
  <c:spPr>
    <a:noFill/>
    <a:ln>
      <a:noFill/>
    </a:ln>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STRAUSS!$BH$110:$BR$110</c:f>
                <c:numCache>
                  <c:formatCode>General</c:formatCode>
                  <c:ptCount val="11"/>
                  <c:pt idx="0">
                    <c:v>0.31982495260048288</c:v>
                  </c:pt>
                  <c:pt idx="1">
                    <c:v>0.11011865944932062</c:v>
                  </c:pt>
                  <c:pt idx="2">
                    <c:v>0.14325655100632917</c:v>
                  </c:pt>
                  <c:pt idx="3">
                    <c:v>0.17778245386619246</c:v>
                  </c:pt>
                  <c:pt idx="4">
                    <c:v>8.7644321040275197E-2</c:v>
                  </c:pt>
                  <c:pt idx="5">
                    <c:v>3.9701321910570055E-2</c:v>
                  </c:pt>
                  <c:pt idx="6">
                    <c:v>2.4768889748355027E-3</c:v>
                  </c:pt>
                  <c:pt idx="7">
                    <c:v>1.6390959870399062E-2</c:v>
                  </c:pt>
                  <c:pt idx="8">
                    <c:v>6.1877978320746124E-3</c:v>
                  </c:pt>
                  <c:pt idx="9">
                    <c:v>0.22817613651756224</c:v>
                  </c:pt>
                  <c:pt idx="10">
                    <c:v>0.10866501841945779</c:v>
                  </c:pt>
                </c:numCache>
              </c:numRef>
            </c:plus>
            <c:minus>
              <c:numRef>
                <c:f>STRAUSS!$BH$110:$BR$110</c:f>
                <c:numCache>
                  <c:formatCode>General</c:formatCode>
                  <c:ptCount val="11"/>
                  <c:pt idx="0">
                    <c:v>0.31982495260048288</c:v>
                  </c:pt>
                  <c:pt idx="1">
                    <c:v>0.11011865944932062</c:v>
                  </c:pt>
                  <c:pt idx="2">
                    <c:v>0.14325655100632917</c:v>
                  </c:pt>
                  <c:pt idx="3">
                    <c:v>0.17778245386619246</c:v>
                  </c:pt>
                  <c:pt idx="4">
                    <c:v>8.7644321040275197E-2</c:v>
                  </c:pt>
                  <c:pt idx="5">
                    <c:v>3.9701321910570055E-2</c:v>
                  </c:pt>
                  <c:pt idx="6">
                    <c:v>2.4768889748355027E-3</c:v>
                  </c:pt>
                  <c:pt idx="7">
                    <c:v>1.6390959870399062E-2</c:v>
                  </c:pt>
                  <c:pt idx="8">
                    <c:v>6.1877978320746124E-3</c:v>
                  </c:pt>
                  <c:pt idx="9">
                    <c:v>0.22817613651756224</c:v>
                  </c:pt>
                  <c:pt idx="10">
                    <c:v>0.10866501841945779</c:v>
                  </c:pt>
                </c:numCache>
              </c:numRef>
            </c:minus>
            <c:spPr>
              <a:ln w="15875">
                <a:solidFill>
                  <a:sysClr val="windowText" lastClr="000000"/>
                </a:solidFill>
              </a:ln>
            </c:spPr>
          </c:errBars>
          <c:cat>
            <c:strRef>
              <c:f>STRAUSS!$BH$105:$BR$105</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STRAUSS!$BH$108:$BR$108</c:f>
              <c:numCache>
                <c:formatCode>General</c:formatCode>
                <c:ptCount val="11"/>
                <c:pt idx="0">
                  <c:v>0.57168664541956293</c:v>
                </c:pt>
                <c:pt idx="1">
                  <c:v>-2.3556316254704546E-2</c:v>
                </c:pt>
                <c:pt idx="2">
                  <c:v>-0.21082290159752398</c:v>
                </c:pt>
                <c:pt idx="3">
                  <c:v>-2.9977097773099641E-3</c:v>
                </c:pt>
                <c:pt idx="4">
                  <c:v>-7.9125280574819684E-2</c:v>
                </c:pt>
                <c:pt idx="5">
                  <c:v>-0.16580013017795231</c:v>
                </c:pt>
                <c:pt idx="6">
                  <c:v>-2.2675779123306504E-2</c:v>
                </c:pt>
                <c:pt idx="7">
                  <c:v>-5.6451926517025214E-2</c:v>
                </c:pt>
                <c:pt idx="8">
                  <c:v>1.4963876512451024E-2</c:v>
                </c:pt>
                <c:pt idx="9">
                  <c:v>0.11442326567408928</c:v>
                </c:pt>
                <c:pt idx="10">
                  <c:v>-0.13964374358346207</c:v>
                </c:pt>
              </c:numCache>
            </c:numRef>
          </c:val>
        </c:ser>
        <c:dLbls>
          <c:showLegendKey val="0"/>
          <c:showVal val="0"/>
          <c:showCatName val="0"/>
          <c:showSerName val="0"/>
          <c:showPercent val="0"/>
          <c:showBubbleSize val="0"/>
        </c:dLbls>
        <c:gapWidth val="70"/>
        <c:axId val="71366528"/>
        <c:axId val="71368064"/>
      </c:barChart>
      <c:catAx>
        <c:axId val="71366528"/>
        <c:scaling>
          <c:orientation val="minMax"/>
        </c:scaling>
        <c:delete val="0"/>
        <c:axPos val="b"/>
        <c:majorTickMark val="cross"/>
        <c:minorTickMark val="none"/>
        <c:tickLblPos val="none"/>
        <c:spPr>
          <a:ln w="15875">
            <a:solidFill>
              <a:sysClr val="windowText" lastClr="000000"/>
            </a:solidFill>
          </a:ln>
        </c:spPr>
        <c:crossAx val="71368064"/>
        <c:crosses val="autoZero"/>
        <c:auto val="1"/>
        <c:lblAlgn val="ctr"/>
        <c:lblOffset val="100"/>
        <c:noMultiLvlLbl val="0"/>
      </c:catAx>
      <c:valAx>
        <c:axId val="71368064"/>
        <c:scaling>
          <c:orientation val="minMax"/>
          <c:max val="1"/>
          <c:min val="-1"/>
        </c:scaling>
        <c:delete val="0"/>
        <c:axPos val="l"/>
        <c:numFmt formatCode="General" sourceLinked="1"/>
        <c:majorTickMark val="out"/>
        <c:minorTickMark val="none"/>
        <c:tickLblPos val="nextTo"/>
        <c:spPr>
          <a:ln w="15875">
            <a:solidFill>
              <a:sysClr val="windowText" lastClr="000000"/>
            </a:solidFill>
          </a:ln>
        </c:spPr>
        <c:txPr>
          <a:bodyPr/>
          <a:lstStyle/>
          <a:p>
            <a:pPr>
              <a:defRPr sz="1200">
                <a:latin typeface="Arial" pitchFamily="34" charset="0"/>
                <a:cs typeface="Arial" pitchFamily="34" charset="0"/>
              </a:defRPr>
            </a:pPr>
            <a:endParaRPr lang="pt-BR"/>
          </a:p>
        </c:txPr>
        <c:crossAx val="71366528"/>
        <c:crosses val="autoZero"/>
        <c:crossBetween val="between"/>
        <c:majorUnit val="0.5"/>
      </c:valAx>
    </c:plotArea>
    <c:plotVisOnly val="1"/>
    <c:dispBlanksAs val="gap"/>
    <c:showDLblsOverMax val="0"/>
  </c:chart>
  <c:spPr>
    <a:ln>
      <a:noFill/>
    </a:ln>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5875">
              <a:solidFill>
                <a:sysClr val="windowText" lastClr="000000"/>
              </a:solidFill>
            </a:ln>
          </c:spPr>
          <c:invertIfNegative val="0"/>
          <c:errBars>
            <c:errBarType val="both"/>
            <c:errValType val="cust"/>
            <c:noEndCap val="1"/>
            <c:plus>
              <c:numRef>
                <c:f>STRAUSS!$BH$150:$BR$150</c:f>
                <c:numCache>
                  <c:formatCode>General</c:formatCode>
                  <c:ptCount val="11"/>
                  <c:pt idx="0">
                    <c:v>2.8819161226499783E-3</c:v>
                  </c:pt>
                  <c:pt idx="1">
                    <c:v>0.15760347523057283</c:v>
                  </c:pt>
                  <c:pt idx="2">
                    <c:v>2.1444056934605278E-2</c:v>
                  </c:pt>
                  <c:pt idx="3">
                    <c:v>1.4617973815335333E-2</c:v>
                  </c:pt>
                  <c:pt idx="4">
                    <c:v>4.4831611036142589E-2</c:v>
                  </c:pt>
                  <c:pt idx="5">
                    <c:v>2.2034367355571082E-2</c:v>
                  </c:pt>
                  <c:pt idx="6">
                    <c:v>2.4732088442972072E-2</c:v>
                  </c:pt>
                  <c:pt idx="7">
                    <c:v>8.8227489747555468E-2</c:v>
                  </c:pt>
                  <c:pt idx="8">
                    <c:v>0.12797176719933159</c:v>
                  </c:pt>
                  <c:pt idx="9">
                    <c:v>0.14258438383058944</c:v>
                  </c:pt>
                  <c:pt idx="10">
                    <c:v>0.11380683831752055</c:v>
                  </c:pt>
                </c:numCache>
              </c:numRef>
            </c:plus>
            <c:minus>
              <c:numRef>
                <c:f>STRAUSS!$BH$150:$BR$150</c:f>
                <c:numCache>
                  <c:formatCode>General</c:formatCode>
                  <c:ptCount val="11"/>
                  <c:pt idx="0">
                    <c:v>2.8819161226499783E-3</c:v>
                  </c:pt>
                  <c:pt idx="1">
                    <c:v>0.15760347523057283</c:v>
                  </c:pt>
                  <c:pt idx="2">
                    <c:v>2.1444056934605278E-2</c:v>
                  </c:pt>
                  <c:pt idx="3">
                    <c:v>1.4617973815335333E-2</c:v>
                  </c:pt>
                  <c:pt idx="4">
                    <c:v>4.4831611036142589E-2</c:v>
                  </c:pt>
                  <c:pt idx="5">
                    <c:v>2.2034367355571082E-2</c:v>
                  </c:pt>
                  <c:pt idx="6">
                    <c:v>2.4732088442972072E-2</c:v>
                  </c:pt>
                  <c:pt idx="7">
                    <c:v>8.8227489747555468E-2</c:v>
                  </c:pt>
                  <c:pt idx="8">
                    <c:v>0.12797176719933159</c:v>
                  </c:pt>
                  <c:pt idx="9">
                    <c:v>0.14258438383058944</c:v>
                  </c:pt>
                  <c:pt idx="10">
                    <c:v>0.11380683831752055</c:v>
                  </c:pt>
                </c:numCache>
              </c:numRef>
            </c:minus>
            <c:spPr>
              <a:ln w="15875"/>
            </c:spPr>
          </c:errBars>
          <c:cat>
            <c:strRef>
              <c:f>STRAUSS!$BH$145:$BR$145</c:f>
              <c:strCache>
                <c:ptCount val="11"/>
                <c:pt idx="0">
                  <c:v>ULV</c:v>
                </c:pt>
                <c:pt idx="1">
                  <c:v>COD</c:v>
                </c:pt>
                <c:pt idx="2">
                  <c:v>AMP</c:v>
                </c:pt>
                <c:pt idx="3">
                  <c:v>SPY</c:v>
                </c:pt>
                <c:pt idx="4">
                  <c:v>LAU1</c:v>
                </c:pt>
                <c:pt idx="5">
                  <c:v>LAU2</c:v>
                </c:pt>
                <c:pt idx="6">
                  <c:v>PLO</c:v>
                </c:pt>
                <c:pt idx="7">
                  <c:v>SAR</c:v>
                </c:pt>
                <c:pt idx="8">
                  <c:v>DIC</c:v>
                </c:pt>
                <c:pt idx="9">
                  <c:v>DICP</c:v>
                </c:pt>
                <c:pt idx="10">
                  <c:v>COL</c:v>
                </c:pt>
              </c:strCache>
            </c:strRef>
          </c:cat>
          <c:val>
            <c:numRef>
              <c:f>STRAUSS!$BH$148:$BR$148</c:f>
              <c:numCache>
                <c:formatCode>General</c:formatCode>
                <c:ptCount val="11"/>
                <c:pt idx="0">
                  <c:v>3.6414182930226274E-2</c:v>
                </c:pt>
                <c:pt idx="1">
                  <c:v>-0.24715910473259198</c:v>
                </c:pt>
                <c:pt idx="2">
                  <c:v>-0.17013265694760288</c:v>
                </c:pt>
                <c:pt idx="3">
                  <c:v>-2.0132778237673291E-2</c:v>
                </c:pt>
                <c:pt idx="4">
                  <c:v>-0.1040598847319105</c:v>
                </c:pt>
                <c:pt idx="5">
                  <c:v>-8.3037102534505525E-2</c:v>
                </c:pt>
                <c:pt idx="6">
                  <c:v>-4.0371146616250256E-2</c:v>
                </c:pt>
                <c:pt idx="7">
                  <c:v>9.7372655165067018E-2</c:v>
                </c:pt>
                <c:pt idx="8">
                  <c:v>0.35916711421513475</c:v>
                </c:pt>
                <c:pt idx="9">
                  <c:v>0.25251789981020734</c:v>
                </c:pt>
                <c:pt idx="10">
                  <c:v>-0.16361628085460644</c:v>
                </c:pt>
              </c:numCache>
            </c:numRef>
          </c:val>
        </c:ser>
        <c:dLbls>
          <c:showLegendKey val="0"/>
          <c:showVal val="0"/>
          <c:showCatName val="0"/>
          <c:showSerName val="0"/>
          <c:showPercent val="0"/>
          <c:showBubbleSize val="0"/>
        </c:dLbls>
        <c:gapWidth val="70"/>
        <c:axId val="72481792"/>
        <c:axId val="72487680"/>
      </c:barChart>
      <c:catAx>
        <c:axId val="72481792"/>
        <c:scaling>
          <c:orientation val="minMax"/>
        </c:scaling>
        <c:delete val="0"/>
        <c:axPos val="b"/>
        <c:majorTickMark val="cross"/>
        <c:minorTickMark val="none"/>
        <c:tickLblPos val="none"/>
        <c:spPr>
          <a:ln w="15875">
            <a:solidFill>
              <a:sysClr val="windowText" lastClr="000000"/>
            </a:solidFill>
          </a:ln>
        </c:spPr>
        <c:crossAx val="72487680"/>
        <c:crosses val="autoZero"/>
        <c:auto val="1"/>
        <c:lblAlgn val="ctr"/>
        <c:lblOffset val="100"/>
        <c:noMultiLvlLbl val="0"/>
      </c:catAx>
      <c:valAx>
        <c:axId val="72487680"/>
        <c:scaling>
          <c:orientation val="minMax"/>
          <c:max val="0.60000000000000031"/>
          <c:min val="-0.60000000000000031"/>
        </c:scaling>
        <c:delete val="0"/>
        <c:axPos val="l"/>
        <c:numFmt formatCode="General" sourceLinked="1"/>
        <c:majorTickMark val="out"/>
        <c:minorTickMark val="none"/>
        <c:tickLblPos val="nextTo"/>
        <c:spPr>
          <a:ln w="15875">
            <a:solidFill>
              <a:sysClr val="windowText" lastClr="000000"/>
            </a:solidFill>
          </a:ln>
        </c:spPr>
        <c:crossAx val="72481792"/>
        <c:crosses val="autoZero"/>
        <c:crossBetween val="between"/>
        <c:minorUnit val="4.0000000000000022E-2"/>
      </c:valAx>
    </c:plotArea>
    <c:plotVisOnly val="1"/>
    <c:dispBlanksAs val="gap"/>
    <c:showDLblsOverMax val="0"/>
  </c:chart>
  <c:spPr>
    <a:ln>
      <a:noFill/>
    </a:ln>
  </c:spPr>
  <c:txPr>
    <a:bodyPr/>
    <a:lstStyle/>
    <a:p>
      <a:pPr>
        <a:defRPr sz="1200">
          <a:latin typeface="Arial" pitchFamily="34" charset="0"/>
          <a:cs typeface="Arial" pitchFamily="34" charset="0"/>
        </a:defRPr>
      </a:pPr>
      <a:endParaRPr lang="pt-BR"/>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Plan1!$K$11:$K$21</c:f>
              <c:strCache>
                <c:ptCount val="11"/>
                <c:pt idx="0">
                  <c:v>Ulva</c:v>
                </c:pt>
                <c:pt idx="1">
                  <c:v>Codium</c:v>
                </c:pt>
                <c:pt idx="2">
                  <c:v>Amphiroa</c:v>
                </c:pt>
                <c:pt idx="3">
                  <c:v>Spyridia</c:v>
                </c:pt>
                <c:pt idx="4">
                  <c:v>L. dendroidea</c:v>
                </c:pt>
                <c:pt idx="5">
                  <c:v>L. filiformis</c:v>
                </c:pt>
                <c:pt idx="6">
                  <c:v>Plocamium</c:v>
                </c:pt>
                <c:pt idx="7">
                  <c:v>Sargassum</c:v>
                </c:pt>
                <c:pt idx="8">
                  <c:v>Dictyota</c:v>
                </c:pt>
                <c:pt idx="9">
                  <c:v>Dictyopteris</c:v>
                </c:pt>
                <c:pt idx="10">
                  <c:v>Colpomenia</c:v>
                </c:pt>
              </c:strCache>
            </c:strRef>
          </c:cat>
          <c:val>
            <c:numRef>
              <c:f>Plan1!$L$11:$L$21</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dLbls>
          <c:showLegendKey val="0"/>
          <c:showVal val="0"/>
          <c:showCatName val="0"/>
          <c:showSerName val="0"/>
          <c:showPercent val="0"/>
          <c:showBubbleSize val="0"/>
        </c:dLbls>
        <c:gapWidth val="150"/>
        <c:axId val="72511488"/>
        <c:axId val="72513024"/>
      </c:barChart>
      <c:catAx>
        <c:axId val="72511488"/>
        <c:scaling>
          <c:orientation val="minMax"/>
        </c:scaling>
        <c:delete val="0"/>
        <c:axPos val="b"/>
        <c:majorTickMark val="out"/>
        <c:minorTickMark val="none"/>
        <c:tickLblPos val="nextTo"/>
        <c:spPr>
          <a:ln w="15875">
            <a:solidFill>
              <a:schemeClr val="tx1"/>
            </a:solidFill>
          </a:ln>
        </c:spPr>
        <c:txPr>
          <a:bodyPr/>
          <a:lstStyle/>
          <a:p>
            <a:pPr>
              <a:defRPr sz="800">
                <a:latin typeface="Arial" pitchFamily="34" charset="0"/>
                <a:cs typeface="Arial" pitchFamily="34" charset="0"/>
              </a:defRPr>
            </a:pPr>
            <a:endParaRPr lang="pt-BR"/>
          </a:p>
        </c:txPr>
        <c:crossAx val="72513024"/>
        <c:crosses val="autoZero"/>
        <c:auto val="1"/>
        <c:lblAlgn val="ctr"/>
        <c:lblOffset val="100"/>
        <c:noMultiLvlLbl val="0"/>
      </c:catAx>
      <c:valAx>
        <c:axId val="72513024"/>
        <c:scaling>
          <c:orientation val="minMax"/>
          <c:max val="0"/>
        </c:scaling>
        <c:delete val="1"/>
        <c:axPos val="l"/>
        <c:numFmt formatCode="General" sourceLinked="1"/>
        <c:majorTickMark val="out"/>
        <c:minorTickMark val="none"/>
        <c:tickLblPos val="none"/>
        <c:crossAx val="72511488"/>
        <c:crosses val="autoZero"/>
        <c:crossBetween val="between"/>
        <c:majorUnit val="0.1"/>
        <c:minorUnit val="2.0000000000000011E-2"/>
      </c:valAx>
      <c:spPr>
        <a:noFill/>
        <a:ln>
          <a:noFill/>
        </a:ln>
      </c:spPr>
    </c:plotArea>
    <c:plotVisOnly val="1"/>
    <c:dispBlanksAs val="gap"/>
    <c:showDLblsOverMax val="0"/>
  </c:chart>
  <c:spPr>
    <a:noFill/>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BA55645-1284-489D-A1F9-29B04728AE2E}" type="datetimeFigureOut">
              <a:rPr lang="pt-BR" smtClean="0"/>
              <a:pPr/>
              <a:t>08/07/2012</a:t>
            </a:fld>
            <a:endParaRPr lang="pt-BR"/>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3DE6DF-1698-4FCC-84D9-05E0D3FB6ED8}" type="slidenum">
              <a:rPr lang="pt-BR" smtClean="0"/>
              <a:pPr/>
              <a:t>‹nº›</a:t>
            </a:fld>
            <a:endParaRPr lang="pt-BR"/>
          </a:p>
        </p:txBody>
      </p:sp>
    </p:spTree>
    <p:extLst>
      <p:ext uri="{BB962C8B-B14F-4D97-AF65-F5344CB8AC3E}">
        <p14:creationId xmlns:p14="http://schemas.microsoft.com/office/powerpoint/2010/main" val="27308335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39324D-7B07-4D3E-B373-7FB1CDA81B45}" type="datetimeFigureOut">
              <a:rPr lang="pt-BR" smtClean="0"/>
              <a:pPr/>
              <a:t>08/07/2012</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8523D5-16FF-4FFE-9C3B-CC3F93C54FA4}" type="slidenum">
              <a:rPr lang="pt-BR" smtClean="0"/>
              <a:pPr/>
              <a:t>‹nº›</a:t>
            </a:fld>
            <a:endParaRPr lang="pt-BR"/>
          </a:p>
        </p:txBody>
      </p:sp>
    </p:spTree>
    <p:extLst>
      <p:ext uri="{BB962C8B-B14F-4D97-AF65-F5344CB8AC3E}">
        <p14:creationId xmlns:p14="http://schemas.microsoft.com/office/powerpoint/2010/main" val="212930101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Good afternoon to all; thanks for your presence here today.</a:t>
            </a:r>
            <a:endParaRPr lang="pt-B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My name is </a:t>
            </a:r>
            <a:r>
              <a:rPr lang="en-US" sz="1200" kern="1200" dirty="0" err="1" smtClean="0">
                <a:solidFill>
                  <a:schemeClr val="tx1"/>
                </a:solidFill>
                <a:latin typeface="+mn-lt"/>
                <a:ea typeface="+mn-ea"/>
                <a:cs typeface="+mn-cs"/>
              </a:rPr>
              <a:t>Thiago</a:t>
            </a:r>
            <a:r>
              <a:rPr lang="en-US" sz="1200" kern="1200" dirty="0" smtClean="0">
                <a:solidFill>
                  <a:schemeClr val="tx1"/>
                </a:solidFill>
                <a:latin typeface="+mn-lt"/>
                <a:ea typeface="+mn-ea"/>
                <a:cs typeface="+mn-cs"/>
              </a:rPr>
              <a:t>. I'm a PhD candidate in Brazil and I'm developing a thesis focusing on reef fish </a:t>
            </a:r>
            <a:r>
              <a:rPr lang="en-US" sz="1200" kern="1200" dirty="0" err="1" smtClean="0">
                <a:solidFill>
                  <a:schemeClr val="tx1"/>
                </a:solidFill>
                <a:latin typeface="+mn-lt"/>
                <a:ea typeface="+mn-ea"/>
                <a:cs typeface="+mn-cs"/>
              </a:rPr>
              <a:t>herbivory</a:t>
            </a:r>
            <a:r>
              <a:rPr lang="en-US" sz="1200" kern="1200" dirty="0" smtClean="0">
                <a:solidFill>
                  <a:schemeClr val="tx1"/>
                </a:solidFill>
                <a:latin typeface="+mn-lt"/>
                <a:ea typeface="+mn-ea"/>
                <a:cs typeface="+mn-cs"/>
              </a:rPr>
              <a:t> in our subtropical rocky reefs there. Today I'll be presenting a part of my thesis and it deals with </a:t>
            </a:r>
            <a:r>
              <a:rPr lang="en-US" sz="1200" kern="1200" dirty="0" err="1" smtClean="0">
                <a:solidFill>
                  <a:schemeClr val="tx1"/>
                </a:solidFill>
                <a:latin typeface="+mn-lt"/>
                <a:ea typeface="+mn-ea"/>
                <a:cs typeface="+mn-cs"/>
              </a:rPr>
              <a:t>Macroalgal</a:t>
            </a:r>
            <a:r>
              <a:rPr lang="en-US" sz="1200" kern="1200" dirty="0" smtClean="0">
                <a:solidFill>
                  <a:schemeClr val="tx1"/>
                </a:solidFill>
                <a:latin typeface="+mn-lt"/>
                <a:ea typeface="+mn-ea"/>
                <a:cs typeface="+mn-cs"/>
              </a:rPr>
              <a:t> removal and feeding selectivity of fishes on subtropical reefs.</a:t>
            </a:r>
            <a:endParaRPr lang="pt-BR" sz="1200" kern="1200" dirty="0" smtClean="0">
              <a:solidFill>
                <a:schemeClr val="tx1"/>
              </a:solidFill>
              <a:latin typeface="+mn-lt"/>
              <a:ea typeface="+mn-ea"/>
              <a:cs typeface="+mn-cs"/>
            </a:endParaRPr>
          </a:p>
          <a:p>
            <a:endParaRPr lang="pt-BR" dirty="0"/>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a:t>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2</a:t>
            </a:fld>
            <a:endParaRPr lang="pt-B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Besides, depicting the selectivity of herbivorous fishes towards their feeding resource is very important since they exhibit a vast array of feeding and food processing modes which may shape this selectivity. For instance, species with simpler guts tend to forage on protein-rich </a:t>
            </a:r>
            <a:r>
              <a:rPr lang="en-US" sz="1200" kern="1200" dirty="0" err="1" smtClean="0">
                <a:solidFill>
                  <a:schemeClr val="tx1"/>
                </a:solidFill>
                <a:latin typeface="+mn-lt"/>
                <a:ea typeface="+mn-ea"/>
                <a:cs typeface="+mn-cs"/>
              </a:rPr>
              <a:t>turfing</a:t>
            </a:r>
            <a:r>
              <a:rPr lang="en-US" sz="1200" kern="1200" dirty="0" smtClean="0">
                <a:solidFill>
                  <a:schemeClr val="tx1"/>
                </a:solidFill>
                <a:latin typeface="+mn-lt"/>
                <a:ea typeface="+mn-ea"/>
                <a:cs typeface="+mn-cs"/>
              </a:rPr>
              <a:t> form algae, while species capable of breaking more complex </a:t>
            </a:r>
            <a:r>
              <a:rPr lang="en-US" sz="1200" kern="1200" dirty="0" err="1" smtClean="0">
                <a:solidFill>
                  <a:schemeClr val="tx1"/>
                </a:solidFill>
                <a:latin typeface="+mn-lt"/>
                <a:ea typeface="+mn-ea"/>
                <a:cs typeface="+mn-cs"/>
              </a:rPr>
              <a:t>polycchararides</a:t>
            </a:r>
            <a:r>
              <a:rPr lang="en-US" sz="1200" kern="1200" dirty="0" smtClean="0">
                <a:solidFill>
                  <a:schemeClr val="tx1"/>
                </a:solidFill>
                <a:latin typeface="+mn-lt"/>
                <a:ea typeface="+mn-ea"/>
                <a:cs typeface="+mn-cs"/>
              </a:rPr>
              <a:t>, tend to browse </a:t>
            </a:r>
            <a:r>
              <a:rPr lang="en-US" sz="1200" kern="1200" dirty="0" err="1" smtClean="0">
                <a:solidFill>
                  <a:schemeClr val="tx1"/>
                </a:solidFill>
                <a:latin typeface="+mn-lt"/>
                <a:ea typeface="+mn-ea"/>
                <a:cs typeface="+mn-cs"/>
              </a:rPr>
              <a:t>macroalgae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Choat</a:t>
            </a:r>
            <a:r>
              <a:rPr lang="en-US" sz="1200" kern="1200" dirty="0" smtClean="0">
                <a:solidFill>
                  <a:schemeClr val="tx1"/>
                </a:solidFill>
                <a:latin typeface="+mn-lt"/>
                <a:ea typeface="+mn-ea"/>
                <a:cs typeface="+mn-cs"/>
              </a:rPr>
              <a:t> et al. 2002; 2004). They tend to favor green and red algae over browns.</a:t>
            </a:r>
            <a:endParaRPr lang="pt-BR" sz="1200" kern="1200" dirty="0" smtClean="0">
              <a:solidFill>
                <a:schemeClr val="tx1"/>
              </a:solidFill>
              <a:latin typeface="+mn-lt"/>
              <a:ea typeface="+mn-ea"/>
              <a:cs typeface="+mn-cs"/>
            </a:endParaRPr>
          </a:p>
          <a:p>
            <a:endParaRPr lang="pt-BR" dirty="0"/>
          </a:p>
        </p:txBody>
      </p:sp>
      <p:sp>
        <p:nvSpPr>
          <p:cNvPr id="5" name="Espaço Reservado para Número de Slide 4"/>
          <p:cNvSpPr>
            <a:spLocks noGrp="1"/>
          </p:cNvSpPr>
          <p:nvPr>
            <p:ph type="sldNum" sz="quarter" idx="11"/>
          </p:nvPr>
        </p:nvSpPr>
        <p:spPr/>
        <p:txBody>
          <a:bodyPr/>
          <a:lstStyle/>
          <a:p>
            <a:fld id="{FE8523D5-16FF-4FFE-9C3B-CC3F93C54FA4}" type="slidenum">
              <a:rPr lang="pt-BR" smtClean="0"/>
              <a:pPr/>
              <a:t>3</a:t>
            </a:fld>
            <a:endParaRPr 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Based on that, our objectives here were two: First, determine how great is the pressure of fish on different </a:t>
            </a:r>
            <a:r>
              <a:rPr lang="en-US" sz="1200" kern="1200" dirty="0" err="1" smtClean="0">
                <a:solidFill>
                  <a:schemeClr val="tx1"/>
                </a:solidFill>
                <a:latin typeface="+mn-lt"/>
                <a:ea typeface="+mn-ea"/>
                <a:cs typeface="+mn-cs"/>
              </a:rPr>
              <a:t>macroalgal</a:t>
            </a:r>
            <a:r>
              <a:rPr lang="en-US" sz="1200" kern="1200" dirty="0" smtClean="0">
                <a:solidFill>
                  <a:schemeClr val="tx1"/>
                </a:solidFill>
                <a:latin typeface="+mn-lt"/>
                <a:ea typeface="+mn-ea"/>
                <a:cs typeface="+mn-cs"/>
              </a:rPr>
              <a:t> species and second to depict the selectivity patterns of nominally herbivorous fishes toward these algae. Basically, we'd like to know which algae are preferred and which are avoided by the most important herbivores. </a:t>
            </a:r>
            <a:endParaRPr lang="pt-BR" sz="1200" kern="1200" dirty="0" smtClean="0">
              <a:solidFill>
                <a:schemeClr val="tx1"/>
              </a:solidFill>
              <a:latin typeface="+mn-lt"/>
              <a:ea typeface="+mn-ea"/>
              <a:cs typeface="+mn-cs"/>
            </a:endParaRPr>
          </a:p>
          <a:p>
            <a:endParaRPr lang="pt-BR" dirty="0"/>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4</a:t>
            </a:fld>
            <a:endParaRPr 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For</a:t>
            </a:r>
            <a:r>
              <a:rPr lang="pt-BR" baseline="0" dirty="0" smtClean="0"/>
              <a:t> </a:t>
            </a:r>
            <a:r>
              <a:rPr lang="pt-BR" baseline="0" dirty="0" err="1" smtClean="0"/>
              <a:t>this</a:t>
            </a:r>
            <a:r>
              <a:rPr lang="pt-BR" baseline="0" dirty="0" smtClean="0"/>
              <a:t> </a:t>
            </a:r>
            <a:r>
              <a:rPr lang="pt-BR" baseline="0" dirty="0" err="1" smtClean="0"/>
              <a:t>purpose</a:t>
            </a:r>
            <a:r>
              <a:rPr lang="pt-BR" baseline="0" dirty="0" smtClean="0"/>
              <a:t> </a:t>
            </a:r>
            <a:r>
              <a:rPr lang="pt-BR" baseline="0" dirty="0" err="1" smtClean="0"/>
              <a:t>we</a:t>
            </a:r>
            <a:r>
              <a:rPr lang="pt-BR" baseline="0" dirty="0" smtClean="0"/>
              <a:t> </a:t>
            </a:r>
            <a:r>
              <a:rPr lang="pt-BR" baseline="0" dirty="0" err="1" smtClean="0"/>
              <a:t>used</a:t>
            </a:r>
            <a:r>
              <a:rPr lang="pt-BR" baseline="0" dirty="0" smtClean="0"/>
              <a:t> a </a:t>
            </a:r>
            <a:r>
              <a:rPr lang="pt-BR" baseline="0" dirty="0" err="1" smtClean="0"/>
              <a:t>multiple</a:t>
            </a:r>
            <a:r>
              <a:rPr lang="pt-BR" baseline="0" dirty="0" smtClean="0"/>
              <a:t> </a:t>
            </a:r>
            <a:r>
              <a:rPr lang="pt-BR" baseline="0" dirty="0" err="1" smtClean="0"/>
              <a:t>choice</a:t>
            </a:r>
            <a:r>
              <a:rPr lang="pt-BR" baseline="0" dirty="0" smtClean="0"/>
              <a:t> </a:t>
            </a:r>
            <a:r>
              <a:rPr lang="pt-BR" baseline="0" dirty="0" err="1" smtClean="0"/>
              <a:t>feeding</a:t>
            </a:r>
            <a:r>
              <a:rPr lang="pt-BR" baseline="0" dirty="0" smtClean="0"/>
              <a:t> </a:t>
            </a:r>
            <a:r>
              <a:rPr lang="pt-BR" baseline="0" dirty="0" err="1" smtClean="0"/>
              <a:t>experiment</a:t>
            </a:r>
            <a:r>
              <a:rPr lang="pt-BR" baseline="0" dirty="0" smtClean="0"/>
              <a:t>...</a:t>
            </a:r>
            <a:endParaRPr lang="pt-BR" dirty="0"/>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5</a:t>
            </a:fld>
            <a:endParaRPr 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baseline="0" dirty="0" smtClean="0"/>
              <a:t>...in </a:t>
            </a:r>
            <a:r>
              <a:rPr lang="pt-BR" baseline="0" dirty="0" err="1" smtClean="0"/>
              <a:t>which</a:t>
            </a:r>
            <a:r>
              <a:rPr lang="pt-BR" baseline="0" dirty="0" smtClean="0"/>
              <a:t> </a:t>
            </a:r>
            <a:r>
              <a:rPr lang="pt-BR" baseline="0" dirty="0" err="1" smtClean="0"/>
              <a:t>we</a:t>
            </a:r>
            <a:r>
              <a:rPr lang="pt-BR" baseline="0" dirty="0" smtClean="0"/>
              <a:t> </a:t>
            </a:r>
            <a:r>
              <a:rPr lang="pt-BR" baseline="0" dirty="0" err="1" smtClean="0"/>
              <a:t>used</a:t>
            </a:r>
            <a:r>
              <a:rPr lang="pt-BR" baseline="0" dirty="0" smtClean="0"/>
              <a:t> </a:t>
            </a:r>
            <a:r>
              <a:rPr lang="pt-BR" baseline="0" dirty="0" err="1" smtClean="0"/>
              <a:t>these</a:t>
            </a:r>
            <a:r>
              <a:rPr lang="pt-BR" baseline="0" dirty="0" smtClean="0"/>
              <a:t> </a:t>
            </a:r>
            <a:r>
              <a:rPr lang="pt-BR" baseline="0" dirty="0" err="1" smtClean="0"/>
              <a:t>eleven</a:t>
            </a:r>
            <a:r>
              <a:rPr lang="pt-BR" baseline="0" dirty="0" smtClean="0"/>
              <a:t> </a:t>
            </a:r>
            <a:r>
              <a:rPr lang="pt-BR" baseline="0" dirty="0" err="1" smtClean="0"/>
              <a:t>macroalgal</a:t>
            </a:r>
            <a:r>
              <a:rPr lang="pt-BR" baseline="0" smtClean="0"/>
              <a:t> species</a:t>
            </a:r>
            <a:r>
              <a:rPr lang="pt-BR" baseline="0" dirty="0" smtClean="0"/>
              <a:t>. </a:t>
            </a:r>
          </a:p>
          <a:p>
            <a:r>
              <a:rPr lang="pt-BR" baseline="0" dirty="0" err="1" smtClean="0"/>
              <a:t>These</a:t>
            </a:r>
            <a:r>
              <a:rPr lang="pt-BR" baseline="0" dirty="0" smtClean="0"/>
              <a:t> </a:t>
            </a:r>
            <a:r>
              <a:rPr lang="pt-BR" baseline="0" dirty="0" err="1" smtClean="0"/>
              <a:t>species</a:t>
            </a:r>
            <a:r>
              <a:rPr lang="pt-BR" baseline="0" dirty="0" smtClean="0"/>
              <a:t> </a:t>
            </a:r>
            <a:r>
              <a:rPr lang="pt-BR" baseline="0" dirty="0" err="1" smtClean="0"/>
              <a:t>were</a:t>
            </a:r>
            <a:r>
              <a:rPr lang="pt-BR" baseline="0" dirty="0" smtClean="0"/>
              <a:t> </a:t>
            </a:r>
            <a:r>
              <a:rPr lang="pt-BR" baseline="0" dirty="0" err="1" smtClean="0"/>
              <a:t>chosen</a:t>
            </a:r>
            <a:r>
              <a:rPr lang="pt-BR" baseline="0" dirty="0" smtClean="0"/>
              <a:t> </a:t>
            </a:r>
            <a:r>
              <a:rPr lang="pt-BR" baseline="0" dirty="0" err="1" smtClean="0"/>
              <a:t>since</a:t>
            </a:r>
            <a:r>
              <a:rPr lang="pt-BR" baseline="0" dirty="0" smtClean="0"/>
              <a:t> </a:t>
            </a:r>
            <a:r>
              <a:rPr lang="pt-BR" baseline="0" dirty="0" err="1" smtClean="0"/>
              <a:t>they</a:t>
            </a:r>
            <a:r>
              <a:rPr lang="pt-BR" baseline="0" dirty="0" smtClean="0"/>
              <a:t> are </a:t>
            </a:r>
            <a:r>
              <a:rPr lang="pt-BR" baseline="0" dirty="0" err="1" smtClean="0"/>
              <a:t>among</a:t>
            </a:r>
            <a:r>
              <a:rPr lang="pt-BR" baseline="0" dirty="0" smtClean="0"/>
              <a:t> </a:t>
            </a:r>
            <a:r>
              <a:rPr lang="pt-BR" baseline="0" dirty="0" err="1" smtClean="0"/>
              <a:t>the</a:t>
            </a:r>
            <a:r>
              <a:rPr lang="pt-BR" baseline="0" dirty="0" smtClean="0"/>
              <a:t> </a:t>
            </a:r>
            <a:r>
              <a:rPr lang="pt-BR" baseline="0" dirty="0" err="1" smtClean="0"/>
              <a:t>most</a:t>
            </a:r>
            <a:r>
              <a:rPr lang="pt-BR" baseline="0" dirty="0" smtClean="0"/>
              <a:t> </a:t>
            </a:r>
            <a:r>
              <a:rPr lang="pt-BR" baseline="0" dirty="0" err="1" smtClean="0"/>
              <a:t>abundant</a:t>
            </a:r>
            <a:r>
              <a:rPr lang="pt-BR" baseline="0" dirty="0" smtClean="0"/>
              <a:t> </a:t>
            </a:r>
            <a:r>
              <a:rPr lang="pt-BR" baseline="0" dirty="0" err="1" smtClean="0"/>
              <a:t>macroalgal</a:t>
            </a:r>
            <a:r>
              <a:rPr lang="pt-BR" baseline="0" dirty="0" smtClean="0"/>
              <a:t> </a:t>
            </a:r>
            <a:r>
              <a:rPr lang="pt-BR" baseline="0" dirty="0" err="1" smtClean="0"/>
              <a:t>species</a:t>
            </a:r>
            <a:r>
              <a:rPr lang="pt-BR" baseline="0" dirty="0" smtClean="0"/>
              <a:t> in </a:t>
            </a:r>
            <a:r>
              <a:rPr lang="pt-BR" baseline="0" dirty="0" err="1" smtClean="0"/>
              <a:t>our</a:t>
            </a:r>
            <a:r>
              <a:rPr lang="pt-BR" baseline="0" dirty="0" smtClean="0"/>
              <a:t> </a:t>
            </a:r>
            <a:r>
              <a:rPr lang="pt-BR" baseline="0" dirty="0" err="1" smtClean="0"/>
              <a:t>study</a:t>
            </a:r>
            <a:r>
              <a:rPr lang="pt-BR" baseline="0" dirty="0" smtClean="0"/>
              <a:t> </a:t>
            </a:r>
            <a:r>
              <a:rPr lang="pt-BR" baseline="0" dirty="0" err="1" smtClean="0"/>
              <a:t>area</a:t>
            </a:r>
            <a:r>
              <a:rPr lang="pt-BR" baseline="0" dirty="0" smtClean="0"/>
              <a:t> </a:t>
            </a:r>
            <a:r>
              <a:rPr lang="pt-BR" baseline="0" dirty="0" err="1" smtClean="0"/>
              <a:t>and</a:t>
            </a:r>
            <a:r>
              <a:rPr lang="pt-BR" baseline="0" dirty="0" smtClean="0"/>
              <a:t> </a:t>
            </a:r>
            <a:r>
              <a:rPr lang="pt-BR" baseline="0" dirty="0" err="1" smtClean="0"/>
              <a:t>represent</a:t>
            </a:r>
            <a:r>
              <a:rPr lang="pt-BR" baseline="0" dirty="0" smtClean="0"/>
              <a:t> </a:t>
            </a:r>
            <a:r>
              <a:rPr lang="pt-BR" baseline="0" dirty="0" err="1" smtClean="0"/>
              <a:t>different</a:t>
            </a:r>
            <a:r>
              <a:rPr lang="pt-BR" baseline="0" dirty="0" smtClean="0"/>
              <a:t> </a:t>
            </a:r>
            <a:r>
              <a:rPr lang="pt-BR" baseline="0" dirty="0" err="1" smtClean="0"/>
              <a:t>taxonomic</a:t>
            </a:r>
            <a:r>
              <a:rPr lang="pt-BR" baseline="0" dirty="0" smtClean="0"/>
              <a:t> </a:t>
            </a:r>
            <a:r>
              <a:rPr lang="pt-BR" baseline="0" dirty="0" err="1" smtClean="0"/>
              <a:t>and</a:t>
            </a:r>
            <a:r>
              <a:rPr lang="pt-BR" baseline="0" dirty="0" smtClean="0"/>
              <a:t> </a:t>
            </a:r>
            <a:r>
              <a:rPr lang="pt-BR" baseline="0" dirty="0" err="1" smtClean="0"/>
              <a:t>morphological</a:t>
            </a:r>
            <a:r>
              <a:rPr lang="pt-BR" baseline="0" dirty="0" smtClean="0"/>
              <a:t> </a:t>
            </a:r>
            <a:r>
              <a:rPr lang="pt-BR" baseline="0" dirty="0" err="1" smtClean="0"/>
              <a:t>groups</a:t>
            </a:r>
            <a:r>
              <a:rPr lang="pt-BR" baseline="0" dirty="0" smtClean="0"/>
              <a:t>. </a:t>
            </a:r>
          </a:p>
          <a:p>
            <a:r>
              <a:rPr lang="pt-BR" baseline="0" dirty="0" err="1" smtClean="0"/>
              <a:t>Most</a:t>
            </a:r>
            <a:r>
              <a:rPr lang="pt-BR" baseline="0" dirty="0" smtClean="0"/>
              <a:t> </a:t>
            </a:r>
            <a:r>
              <a:rPr lang="pt-BR" baseline="0" dirty="0" err="1" smtClean="0"/>
              <a:t>of</a:t>
            </a:r>
            <a:r>
              <a:rPr lang="pt-BR" baseline="0" dirty="0" smtClean="0"/>
              <a:t> </a:t>
            </a:r>
            <a:r>
              <a:rPr lang="pt-BR" baseline="0" dirty="0" err="1" smtClean="0"/>
              <a:t>these</a:t>
            </a:r>
            <a:r>
              <a:rPr lang="pt-BR" baseline="0" dirty="0" smtClean="0"/>
              <a:t> </a:t>
            </a:r>
            <a:r>
              <a:rPr lang="pt-BR" baseline="0" dirty="0" err="1" smtClean="0"/>
              <a:t>algae</a:t>
            </a:r>
            <a:r>
              <a:rPr lang="pt-BR" baseline="0" dirty="0" smtClean="0"/>
              <a:t> are </a:t>
            </a:r>
            <a:r>
              <a:rPr lang="pt-BR" baseline="0" dirty="0" err="1" smtClean="0"/>
              <a:t>also</a:t>
            </a:r>
            <a:r>
              <a:rPr lang="pt-BR" baseline="0" dirty="0" smtClean="0"/>
              <a:t> </a:t>
            </a:r>
            <a:r>
              <a:rPr lang="pt-BR" baseline="0" dirty="0" err="1" smtClean="0"/>
              <a:t>known</a:t>
            </a:r>
            <a:r>
              <a:rPr lang="pt-BR" baseline="0" dirty="0" smtClean="0"/>
              <a:t> to </a:t>
            </a:r>
            <a:r>
              <a:rPr lang="pt-BR" baseline="0" dirty="0" err="1" smtClean="0"/>
              <a:t>be</a:t>
            </a:r>
            <a:r>
              <a:rPr lang="pt-BR" baseline="0" dirty="0" smtClean="0"/>
              <a:t> </a:t>
            </a:r>
            <a:r>
              <a:rPr lang="pt-BR" baseline="0" dirty="0" err="1" smtClean="0"/>
              <a:t>dietary</a:t>
            </a:r>
            <a:r>
              <a:rPr lang="pt-BR" baseline="0" dirty="0" smtClean="0"/>
              <a:t> to </a:t>
            </a:r>
            <a:r>
              <a:rPr lang="pt-BR" baseline="0" dirty="0" err="1" smtClean="0"/>
              <a:t>at</a:t>
            </a:r>
            <a:r>
              <a:rPr lang="pt-BR" baseline="0" dirty="0" smtClean="0"/>
              <a:t> </a:t>
            </a:r>
            <a:r>
              <a:rPr lang="pt-BR" baseline="0" dirty="0" err="1" smtClean="0"/>
              <a:t>least</a:t>
            </a:r>
            <a:r>
              <a:rPr lang="pt-BR" baseline="0" dirty="0" smtClean="0"/>
              <a:t> some </a:t>
            </a:r>
            <a:r>
              <a:rPr lang="pt-BR" baseline="0" dirty="0" err="1" smtClean="0"/>
              <a:t>nominally</a:t>
            </a:r>
            <a:r>
              <a:rPr lang="pt-BR" baseline="0" dirty="0" smtClean="0"/>
              <a:t> </a:t>
            </a:r>
            <a:r>
              <a:rPr lang="pt-BR" baseline="0" dirty="0" err="1" smtClean="0"/>
              <a:t>herbivore</a:t>
            </a:r>
            <a:r>
              <a:rPr lang="pt-BR" baseline="0" dirty="0" smtClean="0"/>
              <a:t> in </a:t>
            </a:r>
            <a:r>
              <a:rPr lang="pt-BR" baseline="0" dirty="0" err="1" smtClean="0"/>
              <a:t>our</a:t>
            </a:r>
            <a:r>
              <a:rPr lang="pt-BR" baseline="0" dirty="0" smtClean="0"/>
              <a:t> </a:t>
            </a:r>
            <a:r>
              <a:rPr lang="pt-BR" baseline="0" dirty="0" err="1" smtClean="0"/>
              <a:t>study</a:t>
            </a:r>
            <a:r>
              <a:rPr lang="pt-BR" baseline="0" dirty="0" smtClean="0"/>
              <a:t> </a:t>
            </a:r>
            <a:r>
              <a:rPr lang="pt-BR" baseline="0" dirty="0" err="1" smtClean="0"/>
              <a:t>area</a:t>
            </a:r>
            <a:r>
              <a:rPr lang="pt-BR" baseline="0" dirty="0" smtClean="0"/>
              <a:t>.</a:t>
            </a:r>
            <a:endParaRPr lang="pt-BR" dirty="0"/>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6</a:t>
            </a:fld>
            <a:endParaRPr 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err="1" smtClean="0"/>
              <a:t>The</a:t>
            </a:r>
            <a:r>
              <a:rPr lang="pt-BR" dirty="0" smtClean="0"/>
              <a:t> </a:t>
            </a:r>
            <a:r>
              <a:rPr lang="pt-BR" dirty="0" err="1" smtClean="0"/>
              <a:t>algae</a:t>
            </a:r>
            <a:r>
              <a:rPr lang="pt-BR" dirty="0" smtClean="0"/>
              <a:t> </a:t>
            </a:r>
            <a:r>
              <a:rPr lang="pt-BR" dirty="0" err="1" smtClean="0"/>
              <a:t>were</a:t>
            </a:r>
            <a:r>
              <a:rPr lang="pt-BR" dirty="0" smtClean="0"/>
              <a:t> </a:t>
            </a:r>
            <a:r>
              <a:rPr lang="pt-BR" dirty="0" err="1" smtClean="0"/>
              <a:t>tied</a:t>
            </a:r>
            <a:r>
              <a:rPr lang="pt-BR" dirty="0" smtClean="0"/>
              <a:t> to a </a:t>
            </a:r>
            <a:r>
              <a:rPr lang="pt-BR" dirty="0" err="1" smtClean="0"/>
              <a:t>thin</a:t>
            </a:r>
            <a:r>
              <a:rPr lang="pt-BR" dirty="0" smtClean="0"/>
              <a:t> </a:t>
            </a:r>
            <a:r>
              <a:rPr lang="pt-BR" dirty="0" err="1" smtClean="0"/>
              <a:t>rope</a:t>
            </a:r>
            <a:r>
              <a:rPr lang="pt-BR" dirty="0" smtClean="0"/>
              <a:t> </a:t>
            </a:r>
            <a:r>
              <a:rPr lang="pt-BR" dirty="0" err="1" smtClean="0"/>
              <a:t>and</a:t>
            </a:r>
            <a:r>
              <a:rPr lang="pt-BR" dirty="0" smtClean="0"/>
              <a:t> </a:t>
            </a:r>
            <a:r>
              <a:rPr lang="pt-BR" dirty="0" err="1" smtClean="0"/>
              <a:t>laid</a:t>
            </a:r>
            <a:r>
              <a:rPr lang="pt-BR" dirty="0" smtClean="0"/>
              <a:t> in </a:t>
            </a:r>
            <a:r>
              <a:rPr lang="pt-BR" dirty="0" err="1" smtClean="0"/>
              <a:t>the</a:t>
            </a:r>
            <a:r>
              <a:rPr lang="pt-BR" dirty="0" smtClean="0"/>
              <a:t> fiel for 1h </a:t>
            </a:r>
            <a:r>
              <a:rPr lang="pt-BR" dirty="0" err="1" smtClean="0"/>
              <a:t>period</a:t>
            </a:r>
            <a:r>
              <a:rPr lang="pt-BR" dirty="0" smtClean="0"/>
              <a:t>. </a:t>
            </a:r>
            <a:r>
              <a:rPr lang="pt-BR" dirty="0" err="1" smtClean="0"/>
              <a:t>All</a:t>
            </a:r>
            <a:r>
              <a:rPr lang="pt-BR" dirty="0" smtClean="0"/>
              <a:t> </a:t>
            </a:r>
            <a:r>
              <a:rPr lang="pt-BR" dirty="0" err="1" smtClean="0"/>
              <a:t>algae</a:t>
            </a:r>
            <a:r>
              <a:rPr lang="pt-BR" dirty="0" smtClean="0"/>
              <a:t> </a:t>
            </a:r>
            <a:r>
              <a:rPr lang="pt-BR" dirty="0" err="1" smtClean="0"/>
              <a:t>were</a:t>
            </a:r>
            <a:r>
              <a:rPr lang="pt-BR" dirty="0" smtClean="0"/>
              <a:t> </a:t>
            </a:r>
            <a:r>
              <a:rPr lang="pt-BR" dirty="0" err="1" smtClean="0"/>
              <a:t>weighted</a:t>
            </a:r>
            <a:r>
              <a:rPr lang="pt-BR" dirty="0" smtClean="0"/>
              <a:t> </a:t>
            </a:r>
            <a:r>
              <a:rPr lang="pt-BR" dirty="0" err="1" smtClean="0"/>
              <a:t>before</a:t>
            </a:r>
            <a:r>
              <a:rPr lang="pt-BR" dirty="0" smtClean="0"/>
              <a:t> </a:t>
            </a:r>
            <a:r>
              <a:rPr lang="pt-BR" dirty="0" err="1" smtClean="0"/>
              <a:t>and</a:t>
            </a:r>
            <a:r>
              <a:rPr lang="pt-BR" dirty="0" smtClean="0"/>
              <a:t> </a:t>
            </a:r>
            <a:r>
              <a:rPr lang="pt-BR" dirty="0" err="1" smtClean="0"/>
              <a:t>after</a:t>
            </a:r>
            <a:r>
              <a:rPr lang="pt-BR" dirty="0" smtClean="0"/>
              <a:t> </a:t>
            </a:r>
            <a:r>
              <a:rPr lang="pt-BR" dirty="0" err="1" smtClean="0"/>
              <a:t>the</a:t>
            </a:r>
            <a:r>
              <a:rPr lang="pt-BR" dirty="0" smtClean="0"/>
              <a:t> </a:t>
            </a:r>
            <a:r>
              <a:rPr lang="pt-BR" dirty="0" err="1" smtClean="0"/>
              <a:t>experiment</a:t>
            </a:r>
            <a:r>
              <a:rPr lang="pt-BR" dirty="0" smtClean="0"/>
              <a:t>.</a:t>
            </a:r>
          </a:p>
          <a:p>
            <a:endParaRPr lang="pt-BR" dirty="0" smtClean="0"/>
          </a:p>
          <a:p>
            <a:r>
              <a:rPr lang="pt-BR" dirty="0" err="1" smtClean="0"/>
              <a:t>All</a:t>
            </a:r>
            <a:r>
              <a:rPr lang="pt-BR" baseline="0" dirty="0" smtClean="0"/>
              <a:t> </a:t>
            </a:r>
            <a:r>
              <a:rPr lang="pt-BR" baseline="0" dirty="0" err="1" smtClean="0"/>
              <a:t>the</a:t>
            </a:r>
            <a:r>
              <a:rPr lang="pt-BR" baseline="0" dirty="0" smtClean="0"/>
              <a:t> </a:t>
            </a:r>
            <a:r>
              <a:rPr lang="pt-BR" baseline="0" dirty="0" err="1" smtClean="0"/>
              <a:t>assays</a:t>
            </a:r>
            <a:r>
              <a:rPr lang="pt-BR" baseline="0" dirty="0" smtClean="0"/>
              <a:t> </a:t>
            </a:r>
            <a:r>
              <a:rPr lang="pt-BR" baseline="0" dirty="0" err="1" smtClean="0"/>
              <a:t>were</a:t>
            </a:r>
            <a:r>
              <a:rPr lang="pt-BR" baseline="0" dirty="0" smtClean="0"/>
              <a:t> </a:t>
            </a:r>
            <a:r>
              <a:rPr lang="pt-BR" baseline="0" dirty="0" err="1" smtClean="0"/>
              <a:t>also</a:t>
            </a:r>
            <a:r>
              <a:rPr lang="pt-BR" baseline="0" dirty="0" smtClean="0"/>
              <a:t> </a:t>
            </a:r>
            <a:r>
              <a:rPr lang="pt-BR" baseline="0" dirty="0" err="1" smtClean="0"/>
              <a:t>filmed</a:t>
            </a:r>
            <a:r>
              <a:rPr lang="pt-BR" baseline="0" dirty="0" smtClean="0"/>
              <a:t> in </a:t>
            </a:r>
            <a:r>
              <a:rPr lang="pt-BR" baseline="0" dirty="0" err="1" smtClean="0"/>
              <a:t>order</a:t>
            </a:r>
            <a:r>
              <a:rPr lang="pt-BR" baseline="0" dirty="0" smtClean="0"/>
              <a:t> to </a:t>
            </a:r>
            <a:r>
              <a:rPr lang="pt-BR" baseline="0" dirty="0" err="1" smtClean="0"/>
              <a:t>assess</a:t>
            </a:r>
            <a:r>
              <a:rPr lang="pt-BR" baseline="0" dirty="0" smtClean="0"/>
              <a:t> </a:t>
            </a:r>
            <a:r>
              <a:rPr lang="pt-BR" baseline="0" dirty="0" err="1" smtClean="0"/>
              <a:t>which</a:t>
            </a:r>
            <a:r>
              <a:rPr lang="pt-BR" baseline="0" dirty="0" smtClean="0"/>
              <a:t> </a:t>
            </a:r>
            <a:r>
              <a:rPr lang="pt-BR" baseline="0" dirty="0" err="1" smtClean="0"/>
              <a:t>species</a:t>
            </a:r>
            <a:r>
              <a:rPr lang="pt-BR" baseline="0" dirty="0" smtClean="0"/>
              <a:t> </a:t>
            </a:r>
            <a:r>
              <a:rPr lang="pt-BR" baseline="0" dirty="0" err="1" smtClean="0"/>
              <a:t>were</a:t>
            </a:r>
            <a:endParaRPr lang="pt-BR" dirty="0"/>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7</a:t>
            </a:fld>
            <a:endParaRPr lang="pt-B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err="1" smtClean="0"/>
              <a:t>The</a:t>
            </a:r>
            <a:r>
              <a:rPr lang="pt-BR" dirty="0" smtClean="0"/>
              <a:t> </a:t>
            </a:r>
            <a:r>
              <a:rPr lang="pt-BR" dirty="0" err="1" smtClean="0"/>
              <a:t>assays</a:t>
            </a:r>
            <a:r>
              <a:rPr lang="pt-BR" dirty="0" smtClean="0"/>
              <a:t> </a:t>
            </a:r>
            <a:r>
              <a:rPr lang="pt-BR" dirty="0" err="1" smtClean="0"/>
              <a:t>were</a:t>
            </a:r>
            <a:r>
              <a:rPr lang="pt-BR" dirty="0" smtClean="0"/>
              <a:t> </a:t>
            </a:r>
            <a:r>
              <a:rPr lang="pt-BR" dirty="0" err="1" smtClean="0"/>
              <a:t>deployed</a:t>
            </a:r>
            <a:r>
              <a:rPr lang="pt-BR" dirty="0" smtClean="0"/>
              <a:t> in </a:t>
            </a:r>
            <a:r>
              <a:rPr lang="pt-BR" dirty="0" err="1" smtClean="0"/>
              <a:t>two</a:t>
            </a:r>
            <a:r>
              <a:rPr lang="pt-BR" dirty="0" smtClean="0"/>
              <a:t> </a:t>
            </a:r>
            <a:r>
              <a:rPr lang="pt-BR" dirty="0" err="1" smtClean="0"/>
              <a:t>different</a:t>
            </a:r>
            <a:r>
              <a:rPr lang="pt-BR" dirty="0" smtClean="0"/>
              <a:t> </a:t>
            </a:r>
            <a:r>
              <a:rPr lang="pt-BR" dirty="0" err="1" smtClean="0"/>
              <a:t>areas</a:t>
            </a:r>
            <a:r>
              <a:rPr lang="pt-BR" dirty="0" smtClean="0"/>
              <a:t> </a:t>
            </a:r>
            <a:r>
              <a:rPr lang="pt-BR" dirty="0" err="1" smtClean="0"/>
              <a:t>distant</a:t>
            </a:r>
            <a:r>
              <a:rPr lang="pt-BR" dirty="0" smtClean="0"/>
              <a:t> </a:t>
            </a:r>
            <a:r>
              <a:rPr lang="pt-BR" dirty="0" err="1" smtClean="0"/>
              <a:t>ca</a:t>
            </a:r>
            <a:r>
              <a:rPr lang="pt-BR" dirty="0" smtClean="0"/>
              <a:t>. 1,5km </a:t>
            </a:r>
            <a:r>
              <a:rPr lang="pt-BR" dirty="0" err="1" smtClean="0"/>
              <a:t>from</a:t>
            </a:r>
            <a:r>
              <a:rPr lang="pt-BR" dirty="0" smtClean="0"/>
              <a:t> </a:t>
            </a:r>
            <a:r>
              <a:rPr lang="pt-BR" dirty="0" err="1" smtClean="0"/>
              <a:t>each</a:t>
            </a:r>
            <a:r>
              <a:rPr lang="pt-BR" dirty="0" smtClean="0"/>
              <a:t> </a:t>
            </a:r>
            <a:r>
              <a:rPr lang="pt-BR" dirty="0" err="1" smtClean="0"/>
              <a:t>other</a:t>
            </a:r>
            <a:r>
              <a:rPr lang="pt-BR" dirty="0" smtClean="0"/>
              <a:t>. </a:t>
            </a:r>
            <a:endParaRPr lang="pt-BR" dirty="0"/>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8</a:t>
            </a:fld>
            <a:endParaRPr 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9</a:t>
            </a:fld>
            <a:endParaRPr 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10</a:t>
            </a:fld>
            <a:endParaRPr lang="pt-B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11</a:t>
            </a:fld>
            <a:endParaRPr lang="pt-B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12</a:t>
            </a:fld>
            <a:endParaRPr lang="pt-B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13</a:t>
            </a:fld>
            <a:endParaRPr lang="pt-B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14</a:t>
            </a:fld>
            <a:endParaRPr lang="pt-B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15</a:t>
            </a:fld>
            <a:endParaRPr lang="pt-B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16</a:t>
            </a:fld>
            <a:endParaRPr lang="pt-B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17</a:t>
            </a:fld>
            <a:endParaRPr lang="pt-B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18</a:t>
            </a:fld>
            <a:endParaRPr lang="pt-B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19</a:t>
            </a:fld>
            <a:endParaRPr lang="pt-B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20</a:t>
            </a:fld>
            <a:endParaRPr lang="pt-B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21</a:t>
            </a:fld>
            <a:endParaRPr lang="pt-B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22</a:t>
            </a:fld>
            <a:endParaRPr lang="pt-B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general brown algae were largely avoided (especially </a:t>
            </a:r>
            <a:r>
              <a:rPr lang="en-US" sz="1200" kern="1200" dirty="0" err="1" smtClean="0">
                <a:solidFill>
                  <a:schemeClr val="tx1"/>
                </a:solidFill>
                <a:latin typeface="+mn-lt"/>
                <a:ea typeface="+mn-ea"/>
                <a:cs typeface="+mn-cs"/>
              </a:rPr>
              <a:t>Colpomenia</a:t>
            </a:r>
            <a:r>
              <a:rPr lang="en-US" sz="1200" kern="1200" dirty="0" smtClean="0">
                <a:solidFill>
                  <a:schemeClr val="tx1"/>
                </a:solidFill>
                <a:latin typeface="+mn-lt"/>
                <a:ea typeface="+mn-ea"/>
                <a:cs typeface="+mn-cs"/>
              </a:rPr>
              <a:t>) by most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fishes. The exception was </a:t>
            </a:r>
            <a:r>
              <a:rPr lang="en-US" sz="1200" kern="1200" dirty="0" err="1" smtClean="0">
                <a:solidFill>
                  <a:schemeClr val="tx1"/>
                </a:solidFill>
                <a:latin typeface="+mn-lt"/>
                <a:ea typeface="+mn-ea"/>
                <a:cs typeface="+mn-cs"/>
              </a:rPr>
              <a:t>Kyphosus</a:t>
            </a:r>
            <a:r>
              <a:rPr lang="en-US" sz="1200" kern="1200" dirty="0" smtClean="0">
                <a:solidFill>
                  <a:schemeClr val="tx1"/>
                </a:solidFill>
                <a:latin typeface="+mn-lt"/>
                <a:ea typeface="+mn-ea"/>
                <a:cs typeface="+mn-cs"/>
              </a:rPr>
              <a:t> that selected primarily </a:t>
            </a:r>
            <a:r>
              <a:rPr lang="en-US" sz="1200" kern="1200" dirty="0" err="1" smtClean="0">
                <a:solidFill>
                  <a:schemeClr val="tx1"/>
                </a:solidFill>
                <a:latin typeface="+mn-lt"/>
                <a:ea typeface="+mn-ea"/>
                <a:cs typeface="+mn-cs"/>
              </a:rPr>
              <a:t>Dictyota</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Dictyopteris</a:t>
            </a:r>
            <a:r>
              <a:rPr lang="en-US" sz="1200" kern="1200" dirty="0" smtClean="0">
                <a:solidFill>
                  <a:schemeClr val="tx1"/>
                </a:solidFill>
                <a:latin typeface="+mn-lt"/>
                <a:ea typeface="+mn-ea"/>
                <a:cs typeface="+mn-cs"/>
              </a:rPr>
              <a:t>, and to a lesser extent, </a:t>
            </a:r>
            <a:r>
              <a:rPr lang="en-US" sz="1200" kern="1200" dirty="0" err="1" smtClean="0">
                <a:solidFill>
                  <a:schemeClr val="tx1"/>
                </a:solidFill>
                <a:latin typeface="+mn-lt"/>
                <a:ea typeface="+mn-ea"/>
                <a:cs typeface="+mn-cs"/>
              </a:rPr>
              <a:t>Sargassum</a:t>
            </a:r>
            <a:r>
              <a:rPr lang="en-US" sz="1200" kern="1200" dirty="0" smtClean="0">
                <a:solidFill>
                  <a:schemeClr val="tx1"/>
                </a:solidFill>
                <a:latin typeface="+mn-lt"/>
                <a:ea typeface="+mn-ea"/>
                <a:cs typeface="+mn-cs"/>
              </a:rPr>
              <a:t>. In fact, this genera is known to posses </a:t>
            </a:r>
            <a:r>
              <a:rPr lang="en-US" sz="1200" kern="1200" dirty="0" err="1" smtClean="0">
                <a:solidFill>
                  <a:schemeClr val="tx1"/>
                </a:solidFill>
                <a:latin typeface="+mn-lt"/>
                <a:ea typeface="+mn-ea"/>
                <a:cs typeface="+mn-cs"/>
              </a:rPr>
              <a:t>endosymbiontic</a:t>
            </a:r>
            <a:r>
              <a:rPr lang="en-US" sz="1200" kern="1200" dirty="0" smtClean="0">
                <a:solidFill>
                  <a:schemeClr val="tx1"/>
                </a:solidFill>
                <a:latin typeface="+mn-lt"/>
                <a:ea typeface="+mn-ea"/>
                <a:cs typeface="+mn-cs"/>
              </a:rPr>
              <a:t> bacteria which break down algal polysaccharides helping their digestive process. Besides, most </a:t>
            </a:r>
            <a:r>
              <a:rPr lang="en-US" sz="1200" kern="1200" dirty="0" err="1" smtClean="0">
                <a:solidFill>
                  <a:schemeClr val="tx1"/>
                </a:solidFill>
                <a:latin typeface="+mn-lt"/>
                <a:ea typeface="+mn-ea"/>
                <a:cs typeface="+mn-cs"/>
              </a:rPr>
              <a:t>Kyphosus</a:t>
            </a:r>
            <a:r>
              <a:rPr lang="en-US" sz="1200" kern="1200" dirty="0" smtClean="0">
                <a:solidFill>
                  <a:schemeClr val="tx1"/>
                </a:solidFill>
                <a:latin typeface="+mn-lt"/>
                <a:ea typeface="+mn-ea"/>
                <a:cs typeface="+mn-cs"/>
              </a:rPr>
              <a:t> species are known to feed selectively over brown algae.</a:t>
            </a:r>
            <a:endParaRPr lang="pt-BR" sz="1200" kern="1200" dirty="0" smtClean="0">
              <a:solidFill>
                <a:schemeClr val="tx1"/>
              </a:solidFill>
              <a:latin typeface="+mn-lt"/>
              <a:ea typeface="+mn-ea"/>
              <a:cs typeface="+mn-cs"/>
            </a:endParaRPr>
          </a:p>
          <a:p>
            <a:endParaRPr lang="pt-BR" dirty="0"/>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23</a:t>
            </a:fld>
            <a:endParaRPr lang="pt-B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general brown algae were largely avoided (especially </a:t>
            </a:r>
            <a:r>
              <a:rPr lang="en-US" sz="1200" kern="1200" dirty="0" err="1" smtClean="0">
                <a:solidFill>
                  <a:schemeClr val="tx1"/>
                </a:solidFill>
                <a:latin typeface="+mn-lt"/>
                <a:ea typeface="+mn-ea"/>
                <a:cs typeface="+mn-cs"/>
              </a:rPr>
              <a:t>Colpomenia</a:t>
            </a:r>
            <a:r>
              <a:rPr lang="en-US" sz="1200" kern="1200" dirty="0" smtClean="0">
                <a:solidFill>
                  <a:schemeClr val="tx1"/>
                </a:solidFill>
                <a:latin typeface="+mn-lt"/>
                <a:ea typeface="+mn-ea"/>
                <a:cs typeface="+mn-cs"/>
              </a:rPr>
              <a:t>) by most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fishes. The exception was </a:t>
            </a:r>
            <a:r>
              <a:rPr lang="en-US" sz="1200" kern="1200" dirty="0" err="1" smtClean="0">
                <a:solidFill>
                  <a:schemeClr val="tx1"/>
                </a:solidFill>
                <a:latin typeface="+mn-lt"/>
                <a:ea typeface="+mn-ea"/>
                <a:cs typeface="+mn-cs"/>
              </a:rPr>
              <a:t>Kyphosus</a:t>
            </a:r>
            <a:r>
              <a:rPr lang="en-US" sz="1200" kern="1200" dirty="0" smtClean="0">
                <a:solidFill>
                  <a:schemeClr val="tx1"/>
                </a:solidFill>
                <a:latin typeface="+mn-lt"/>
                <a:ea typeface="+mn-ea"/>
                <a:cs typeface="+mn-cs"/>
              </a:rPr>
              <a:t> that selected primarily </a:t>
            </a:r>
            <a:r>
              <a:rPr lang="en-US" sz="1200" kern="1200" dirty="0" err="1" smtClean="0">
                <a:solidFill>
                  <a:schemeClr val="tx1"/>
                </a:solidFill>
                <a:latin typeface="+mn-lt"/>
                <a:ea typeface="+mn-ea"/>
                <a:cs typeface="+mn-cs"/>
              </a:rPr>
              <a:t>Dictyota</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Dictyopteris</a:t>
            </a:r>
            <a:r>
              <a:rPr lang="en-US" sz="1200" kern="1200" dirty="0" smtClean="0">
                <a:solidFill>
                  <a:schemeClr val="tx1"/>
                </a:solidFill>
                <a:latin typeface="+mn-lt"/>
                <a:ea typeface="+mn-ea"/>
                <a:cs typeface="+mn-cs"/>
              </a:rPr>
              <a:t>, and to a lesser extent, </a:t>
            </a:r>
            <a:r>
              <a:rPr lang="en-US" sz="1200" kern="1200" dirty="0" err="1" smtClean="0">
                <a:solidFill>
                  <a:schemeClr val="tx1"/>
                </a:solidFill>
                <a:latin typeface="+mn-lt"/>
                <a:ea typeface="+mn-ea"/>
                <a:cs typeface="+mn-cs"/>
              </a:rPr>
              <a:t>Sargassum</a:t>
            </a:r>
            <a:r>
              <a:rPr lang="en-US" sz="1200" kern="1200" dirty="0" smtClean="0">
                <a:solidFill>
                  <a:schemeClr val="tx1"/>
                </a:solidFill>
                <a:latin typeface="+mn-lt"/>
                <a:ea typeface="+mn-ea"/>
                <a:cs typeface="+mn-cs"/>
              </a:rPr>
              <a:t>. In fact, this genera is known to posses </a:t>
            </a:r>
            <a:r>
              <a:rPr lang="en-US" sz="1200" kern="1200" dirty="0" err="1" smtClean="0">
                <a:solidFill>
                  <a:schemeClr val="tx1"/>
                </a:solidFill>
                <a:latin typeface="+mn-lt"/>
                <a:ea typeface="+mn-ea"/>
                <a:cs typeface="+mn-cs"/>
              </a:rPr>
              <a:t>endosymbiontic</a:t>
            </a:r>
            <a:r>
              <a:rPr lang="en-US" sz="1200" kern="1200" dirty="0" smtClean="0">
                <a:solidFill>
                  <a:schemeClr val="tx1"/>
                </a:solidFill>
                <a:latin typeface="+mn-lt"/>
                <a:ea typeface="+mn-ea"/>
                <a:cs typeface="+mn-cs"/>
              </a:rPr>
              <a:t> bacteria which break down algal polysaccharides helping their digestive process. Besides, most </a:t>
            </a:r>
            <a:r>
              <a:rPr lang="en-US" sz="1200" kern="1200" dirty="0" err="1" smtClean="0">
                <a:solidFill>
                  <a:schemeClr val="tx1"/>
                </a:solidFill>
                <a:latin typeface="+mn-lt"/>
                <a:ea typeface="+mn-ea"/>
                <a:cs typeface="+mn-cs"/>
              </a:rPr>
              <a:t>Kyphosus</a:t>
            </a:r>
            <a:r>
              <a:rPr lang="en-US" sz="1200" kern="1200" dirty="0" smtClean="0">
                <a:solidFill>
                  <a:schemeClr val="tx1"/>
                </a:solidFill>
                <a:latin typeface="+mn-lt"/>
                <a:ea typeface="+mn-ea"/>
                <a:cs typeface="+mn-cs"/>
              </a:rPr>
              <a:t> species are known to feed selectively over brown algae.</a:t>
            </a:r>
            <a:endParaRPr lang="pt-BR" sz="1200" kern="1200" dirty="0" smtClean="0">
              <a:solidFill>
                <a:schemeClr val="tx1"/>
              </a:solidFill>
              <a:latin typeface="+mn-lt"/>
              <a:ea typeface="+mn-ea"/>
              <a:cs typeface="+mn-cs"/>
            </a:endParaRPr>
          </a:p>
          <a:p>
            <a:endParaRPr lang="pt-BR" dirty="0"/>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24</a:t>
            </a:fld>
            <a:endParaRPr lang="pt-B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err="1" smtClean="0"/>
              <a:t>Amphiroa</a:t>
            </a:r>
            <a:endParaRPr lang="pt-BR" dirty="0"/>
          </a:p>
        </p:txBody>
      </p:sp>
      <p:sp>
        <p:nvSpPr>
          <p:cNvPr id="4" name="Espaço Reservado para Número de Slide 3"/>
          <p:cNvSpPr>
            <a:spLocks noGrp="1"/>
          </p:cNvSpPr>
          <p:nvPr>
            <p:ph type="sldNum" sz="quarter" idx="10"/>
          </p:nvPr>
        </p:nvSpPr>
        <p:spPr/>
        <p:txBody>
          <a:bodyPr/>
          <a:lstStyle/>
          <a:p>
            <a:fld id="{FE8523D5-16FF-4FFE-9C3B-CC3F93C54FA4}" type="slidenum">
              <a:rPr lang="pt-BR" smtClean="0"/>
              <a:pPr/>
              <a:t>25</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8FCC939-6D07-4065-B98F-DED86CC15219}" type="datetime1">
              <a:rPr lang="en-US" smtClean="0"/>
              <a:pPr/>
              <a:t>7/8/2012</a:t>
            </a:fld>
            <a:endParaRPr lang="pt-BR"/>
          </a:p>
        </p:txBody>
      </p:sp>
      <p:sp>
        <p:nvSpPr>
          <p:cNvPr id="5" name="Espaço Reservado para Rodapé 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6" name="Espaço Reservado para Número de Slide 5"/>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657F252-79D2-472A-A513-5A02F343B122}" type="datetime1">
              <a:rPr lang="en-US" smtClean="0"/>
              <a:pPr/>
              <a:t>7/8/2012</a:t>
            </a:fld>
            <a:endParaRPr lang="pt-BR"/>
          </a:p>
        </p:txBody>
      </p:sp>
      <p:sp>
        <p:nvSpPr>
          <p:cNvPr id="5" name="Espaço Reservado para Rodapé 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6" name="Espaço Reservado para Número de Slide 5"/>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9007A113-B5FE-48CA-BD5E-2977EA5F5263}" type="datetime1">
              <a:rPr lang="en-US" smtClean="0"/>
              <a:pPr/>
              <a:t>7/8/2012</a:t>
            </a:fld>
            <a:endParaRPr lang="pt-BR"/>
          </a:p>
        </p:txBody>
      </p:sp>
      <p:sp>
        <p:nvSpPr>
          <p:cNvPr id="5" name="Espaço Reservado para Rodapé 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6" name="Espaço Reservado para Número de Slide 5"/>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3F708FC5-5A7D-4547-AF99-10196A6AA533}" type="datetime1">
              <a:rPr lang="en-US" smtClean="0"/>
              <a:pPr/>
              <a:t>7/8/2012</a:t>
            </a:fld>
            <a:endParaRPr lang="pt-BR"/>
          </a:p>
        </p:txBody>
      </p:sp>
      <p:sp>
        <p:nvSpPr>
          <p:cNvPr id="6" name="Espaço Reservado para Rodapé 5"/>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B0B22DC2-111E-41C1-9D6C-B6CF4C8A03CD}" type="datetime1">
              <a:rPr lang="en-US" smtClean="0"/>
              <a:pPr/>
              <a:t>7/8/2012</a:t>
            </a:fld>
            <a:endParaRPr lang="pt-BR"/>
          </a:p>
        </p:txBody>
      </p:sp>
      <p:sp>
        <p:nvSpPr>
          <p:cNvPr id="8" name="Espaço Reservado para Rodapé 7"/>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9" name="Espaço Reservado para Número de Slide 8"/>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E1097A31-682F-443C-BE91-373DA5EFFA4A}" type="datetime1">
              <a:rPr lang="en-US" smtClean="0"/>
              <a:pPr/>
              <a:t>7/8/2012</a:t>
            </a:fld>
            <a:endParaRPr lang="pt-BR"/>
          </a:p>
        </p:txBody>
      </p:sp>
      <p:sp>
        <p:nvSpPr>
          <p:cNvPr id="4" name="Espaço Reservado para Rodapé 3"/>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5" name="Espaço Reservado para Número de Slide 4"/>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4DAB3601-5B24-4891-B9B4-EBFC356C767B}" type="datetime1">
              <a:rPr lang="en-US" smtClean="0"/>
              <a:pPr/>
              <a:t>7/8/2012</a:t>
            </a:fld>
            <a:endParaRPr lang="pt-BR"/>
          </a:p>
        </p:txBody>
      </p:sp>
      <p:sp>
        <p:nvSpPr>
          <p:cNvPr id="3" name="Espaço Reservado para Rodapé 2"/>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4" name="Espaço Reservado para Número de Slide 3"/>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4C411684-FA21-47BB-BD33-0CB59DE75886}" type="datetime1">
              <a:rPr lang="en-US" smtClean="0"/>
              <a:pPr/>
              <a:t>7/8/2012</a:t>
            </a:fld>
            <a:endParaRPr lang="pt-BR"/>
          </a:p>
        </p:txBody>
      </p:sp>
      <p:sp>
        <p:nvSpPr>
          <p:cNvPr id="6" name="Espaço Reservado para Rodapé 5"/>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955C0C7B-E8B7-40AE-871E-7474F2B82E7C}" type="datetime1">
              <a:rPr lang="en-US" smtClean="0"/>
              <a:pPr/>
              <a:t>7/8/2012</a:t>
            </a:fld>
            <a:endParaRPr lang="pt-BR"/>
          </a:p>
        </p:txBody>
      </p:sp>
      <p:sp>
        <p:nvSpPr>
          <p:cNvPr id="6" name="Espaço Reservado para Rodapé 5"/>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047C8EC9-428A-4F52-9723-6076A46341AA}" type="datetime1">
              <a:rPr lang="en-US" smtClean="0"/>
              <a:pPr/>
              <a:t>7/8/2012</a:t>
            </a:fld>
            <a:endParaRPr lang="pt-BR"/>
          </a:p>
        </p:txBody>
      </p:sp>
      <p:sp>
        <p:nvSpPr>
          <p:cNvPr id="5" name="Espaço Reservado para Rodapé 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6" name="Espaço Reservado para Número de Slide 5"/>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D0CEDA7-D2DB-4649-9958-5E2484B38221}" type="datetime1">
              <a:rPr lang="en-US" smtClean="0"/>
              <a:pPr/>
              <a:t>7/8/2012</a:t>
            </a:fld>
            <a:endParaRPr lang="pt-BR"/>
          </a:p>
        </p:txBody>
      </p:sp>
      <p:sp>
        <p:nvSpPr>
          <p:cNvPr id="5" name="Espaço Reservado para Rodapé 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6" name="Espaço Reservado para Número de Slide 5"/>
          <p:cNvSpPr>
            <a:spLocks noGrp="1"/>
          </p:cNvSpPr>
          <p:nvPr>
            <p:ph type="sldNum" sz="quarter" idx="12"/>
          </p:nvPr>
        </p:nvSpPr>
        <p:spPr/>
        <p:txBody>
          <a:bodyPr/>
          <a:lstStyle/>
          <a:p>
            <a:fld id="{AAC9559B-44F2-4014-878B-F69EBF04E48F}"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1BFAB-E003-4762-8744-DABA7818437E}" type="datetime1">
              <a:rPr lang="en-US" smtClean="0"/>
              <a:pPr/>
              <a:t>7/8/2012</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Mendes &amp; Ferreira - Selectivity patterns of subtropical herbivorous fishes</a:t>
            </a:r>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C9559B-44F2-4014-878B-F69EBF04E48F}"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tiff"/><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chart" Target="../charts/chart3.xml"/><Relationship Id="rId7"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10" Type="http://schemas.openxmlformats.org/officeDocument/2006/relationships/image" Target="../media/image29.jpeg"/><Relationship Id="rId4" Type="http://schemas.openxmlformats.org/officeDocument/2006/relationships/chart" Target="../charts/chart4.xml"/><Relationship Id="rId9"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19.jpeg"/><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7"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37.jpeg"/><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7"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37.jpeg"/><Relationship Id="rId4" Type="http://schemas.openxmlformats.org/officeDocument/2006/relationships/chart" Target="../charts/char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7"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37.jpeg"/><Relationship Id="rId4" Type="http://schemas.openxmlformats.org/officeDocument/2006/relationships/chart" Target="../charts/chart15.xml"/></Relationships>
</file>

<file path=ppt/slides/_rels/slide16.xml.rels><?xml version="1.0" encoding="UTF-8" standalone="yes"?>
<Relationships xmlns="http://schemas.openxmlformats.org/package/2006/relationships"><Relationship Id="rId3" Type="http://schemas.openxmlformats.org/officeDocument/2006/relationships/chart" Target="../charts/chart16.xml"/><Relationship Id="rId7"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hart" Target="../charts/chart18.xml"/><Relationship Id="rId5" Type="http://schemas.openxmlformats.org/officeDocument/2006/relationships/image" Target="../media/image39.jpeg"/><Relationship Id="rId4" Type="http://schemas.openxmlformats.org/officeDocument/2006/relationships/chart" Target="../charts/chart17.xml"/></Relationships>
</file>

<file path=ppt/slides/_rels/slide17.xml.rels><?xml version="1.0" encoding="UTF-8" standalone="yes"?>
<Relationships xmlns="http://schemas.openxmlformats.org/package/2006/relationships"><Relationship Id="rId3" Type="http://schemas.openxmlformats.org/officeDocument/2006/relationships/chart" Target="../charts/chart19.xml"/><Relationship Id="rId7"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chart" Target="../charts/chart21.xml"/><Relationship Id="rId5" Type="http://schemas.openxmlformats.org/officeDocument/2006/relationships/image" Target="../media/image39.jpeg"/><Relationship Id="rId4" Type="http://schemas.openxmlformats.org/officeDocument/2006/relationships/chart" Target="../charts/chart20.xml"/></Relationships>
</file>

<file path=ppt/slides/_rels/slide18.xml.rels><?xml version="1.0" encoding="UTF-8" standalone="yes"?>
<Relationships xmlns="http://schemas.openxmlformats.org/package/2006/relationships"><Relationship Id="rId3" Type="http://schemas.openxmlformats.org/officeDocument/2006/relationships/chart" Target="../charts/chart22.xml"/><Relationship Id="rId7" Type="http://schemas.openxmlformats.org/officeDocument/2006/relationships/image" Target="../media/image42.tif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chart" Target="../charts/chart24.xml"/><Relationship Id="rId5" Type="http://schemas.openxmlformats.org/officeDocument/2006/relationships/image" Target="../media/image41.jpeg"/><Relationship Id="rId4" Type="http://schemas.openxmlformats.org/officeDocument/2006/relationships/chart" Target="../charts/chart23.xml"/></Relationships>
</file>

<file path=ppt/slides/_rels/slide19.xml.rels><?xml version="1.0" encoding="UTF-8" standalone="yes"?>
<Relationships xmlns="http://schemas.openxmlformats.org/package/2006/relationships"><Relationship Id="rId3" Type="http://schemas.openxmlformats.org/officeDocument/2006/relationships/chart" Target="../charts/chart25.xml"/><Relationship Id="rId7" Type="http://schemas.openxmlformats.org/officeDocument/2006/relationships/image" Target="../media/image42.tif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chart" Target="../charts/chart27.xml"/><Relationship Id="rId5" Type="http://schemas.openxmlformats.org/officeDocument/2006/relationships/image" Target="../media/image41.jpeg"/><Relationship Id="rId4" Type="http://schemas.openxmlformats.org/officeDocument/2006/relationships/chart" Target="../charts/chart26.xml"/></Relationships>
</file>

<file path=ppt/slides/_rels/slide20.xml.rels><?xml version="1.0" encoding="UTF-8" standalone="yes"?>
<Relationships xmlns="http://schemas.openxmlformats.org/package/2006/relationships"><Relationship Id="rId3" Type="http://schemas.openxmlformats.org/officeDocument/2006/relationships/chart" Target="../charts/chart28.xml"/><Relationship Id="rId7" Type="http://schemas.openxmlformats.org/officeDocument/2006/relationships/chart" Target="../charts/chart30.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43.jpeg"/><Relationship Id="rId4" Type="http://schemas.openxmlformats.org/officeDocument/2006/relationships/chart" Target="../charts/chart29.xml"/></Relationships>
</file>

<file path=ppt/slides/_rels/slide21.xml.rels><?xml version="1.0" encoding="UTF-8" standalone="yes"?>
<Relationships xmlns="http://schemas.openxmlformats.org/package/2006/relationships"><Relationship Id="rId3" Type="http://schemas.openxmlformats.org/officeDocument/2006/relationships/chart" Target="../charts/chart31.xml"/><Relationship Id="rId7" Type="http://schemas.openxmlformats.org/officeDocument/2006/relationships/chart" Target="../charts/chart3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43.jpeg"/><Relationship Id="rId4" Type="http://schemas.openxmlformats.org/officeDocument/2006/relationships/chart" Target="../charts/chart32.xml"/></Relationships>
</file>

<file path=ppt/slides/_rels/slide22.xml.rels><?xml version="1.0" encoding="UTF-8" standalone="yes"?>
<Relationships xmlns="http://schemas.openxmlformats.org/package/2006/relationships"><Relationship Id="rId3" Type="http://schemas.openxmlformats.org/officeDocument/2006/relationships/chart" Target="../charts/chart34.xml"/><Relationship Id="rId7" Type="http://schemas.openxmlformats.org/officeDocument/2006/relationships/chart" Target="../charts/chart36.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43.jpeg"/><Relationship Id="rId4" Type="http://schemas.openxmlformats.org/officeDocument/2006/relationships/chart" Target="../charts/chart35.xml"/></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11.jpeg"/><Relationship Id="rId3" Type="http://schemas.openxmlformats.org/officeDocument/2006/relationships/image" Target="../media/image45.jpeg"/><Relationship Id="rId7" Type="http://schemas.openxmlformats.org/officeDocument/2006/relationships/image" Target="../media/image48.jpeg"/><Relationship Id="rId12"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9.jpeg"/><Relationship Id="rId11" Type="http://schemas.openxmlformats.org/officeDocument/2006/relationships/image" Target="../media/image52.tiff"/><Relationship Id="rId5" Type="http://schemas.openxmlformats.org/officeDocument/2006/relationships/image" Target="../media/image47.jpeg"/><Relationship Id="rId10" Type="http://schemas.openxmlformats.org/officeDocument/2006/relationships/image" Target="../media/image51.jpeg"/><Relationship Id="rId4" Type="http://schemas.openxmlformats.org/officeDocument/2006/relationships/image" Target="../media/image46.jpeg"/><Relationship Id="rId9" Type="http://schemas.openxmlformats.org/officeDocument/2006/relationships/image" Target="../media/image50.jpe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tiff"/></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LECAR\Desktop\SPA_TUI.jpg"/>
          <p:cNvPicPr>
            <a:picLocks noChangeAspect="1" noChangeArrowheads="1"/>
          </p:cNvPicPr>
          <p:nvPr/>
        </p:nvPicPr>
        <p:blipFill>
          <a:blip r:embed="rId3" cstate="print">
            <a:lum bright="-10000"/>
          </a:blip>
          <a:srcRect t="15750" b="18899"/>
          <a:stretch>
            <a:fillRect/>
          </a:stretch>
        </p:blipFill>
        <p:spPr bwMode="auto">
          <a:xfrm>
            <a:off x="0" y="1628800"/>
            <a:ext cx="9144001" cy="4481736"/>
          </a:xfrm>
          <a:prstGeom prst="rect">
            <a:avLst/>
          </a:prstGeom>
          <a:noFill/>
          <a:effectLst>
            <a:softEdge rad="635000"/>
          </a:effectLst>
        </p:spPr>
      </p:pic>
      <p:sp>
        <p:nvSpPr>
          <p:cNvPr id="2" name="Título 1"/>
          <p:cNvSpPr>
            <a:spLocks noGrp="1"/>
          </p:cNvSpPr>
          <p:nvPr>
            <p:ph type="ctrTitle"/>
          </p:nvPr>
        </p:nvSpPr>
        <p:spPr>
          <a:xfrm>
            <a:off x="683568" y="158775"/>
            <a:ext cx="7772400" cy="1470025"/>
          </a:xfrm>
        </p:spPr>
        <p:txBody>
          <a:bodyPr>
            <a:normAutofit/>
          </a:bodyPr>
          <a:lstStyle/>
          <a:p>
            <a:r>
              <a:rPr lang="pt-BR" sz="3400" b="1" dirty="0" err="1" smtClean="0">
                <a:solidFill>
                  <a:srgbClr val="0070C0"/>
                </a:solidFill>
                <a:latin typeface="Garamond" pitchFamily="18" charset="0"/>
              </a:rPr>
              <a:t>Macroalgal</a:t>
            </a:r>
            <a:r>
              <a:rPr lang="pt-BR" sz="3400" b="1" dirty="0" smtClean="0">
                <a:solidFill>
                  <a:srgbClr val="0070C0"/>
                </a:solidFill>
                <a:latin typeface="Garamond" pitchFamily="18" charset="0"/>
              </a:rPr>
              <a:t> </a:t>
            </a:r>
            <a:r>
              <a:rPr lang="pt-BR" sz="3400" b="1" dirty="0" err="1" smtClean="0">
                <a:solidFill>
                  <a:srgbClr val="0070C0"/>
                </a:solidFill>
                <a:latin typeface="Garamond" pitchFamily="18" charset="0"/>
              </a:rPr>
              <a:t>removal</a:t>
            </a:r>
            <a:r>
              <a:rPr lang="pt-BR" sz="3400" b="1" dirty="0" smtClean="0">
                <a:solidFill>
                  <a:srgbClr val="0070C0"/>
                </a:solidFill>
                <a:latin typeface="Garamond" pitchFamily="18" charset="0"/>
              </a:rPr>
              <a:t> </a:t>
            </a:r>
            <a:r>
              <a:rPr lang="pt-BR" sz="3400" b="1" dirty="0" err="1" smtClean="0">
                <a:solidFill>
                  <a:srgbClr val="0070C0"/>
                </a:solidFill>
                <a:latin typeface="Garamond" pitchFamily="18" charset="0"/>
              </a:rPr>
              <a:t>and</a:t>
            </a:r>
            <a:r>
              <a:rPr lang="pt-BR" sz="3400" b="1" dirty="0" smtClean="0">
                <a:solidFill>
                  <a:srgbClr val="0070C0"/>
                </a:solidFill>
                <a:latin typeface="Garamond" pitchFamily="18" charset="0"/>
              </a:rPr>
              <a:t> </a:t>
            </a:r>
            <a:r>
              <a:rPr lang="pt-BR" sz="3400" b="1" dirty="0" err="1" smtClean="0">
                <a:solidFill>
                  <a:srgbClr val="0070C0"/>
                </a:solidFill>
                <a:latin typeface="Garamond" pitchFamily="18" charset="0"/>
              </a:rPr>
              <a:t>feeding</a:t>
            </a:r>
            <a:r>
              <a:rPr lang="pt-BR" sz="3400" b="1" dirty="0" smtClean="0">
                <a:solidFill>
                  <a:srgbClr val="0070C0"/>
                </a:solidFill>
                <a:latin typeface="Garamond" pitchFamily="18" charset="0"/>
              </a:rPr>
              <a:t> </a:t>
            </a:r>
            <a:r>
              <a:rPr lang="pt-BR" sz="3400" b="1" dirty="0" err="1" smtClean="0">
                <a:solidFill>
                  <a:srgbClr val="0070C0"/>
                </a:solidFill>
                <a:latin typeface="Garamond" pitchFamily="18" charset="0"/>
              </a:rPr>
              <a:t>selectivity</a:t>
            </a:r>
            <a:r>
              <a:rPr lang="pt-BR" sz="3400" b="1" dirty="0" smtClean="0">
                <a:solidFill>
                  <a:srgbClr val="0070C0"/>
                </a:solidFill>
                <a:latin typeface="Garamond" pitchFamily="18" charset="0"/>
              </a:rPr>
              <a:t> </a:t>
            </a:r>
            <a:r>
              <a:rPr lang="pt-BR" sz="3400" b="1" dirty="0" err="1" smtClean="0">
                <a:solidFill>
                  <a:srgbClr val="0070C0"/>
                </a:solidFill>
                <a:latin typeface="Garamond" pitchFamily="18" charset="0"/>
              </a:rPr>
              <a:t>of</a:t>
            </a:r>
            <a:r>
              <a:rPr lang="pt-BR" sz="3400" b="1" dirty="0" smtClean="0">
                <a:solidFill>
                  <a:srgbClr val="0070C0"/>
                </a:solidFill>
                <a:latin typeface="Garamond" pitchFamily="18" charset="0"/>
              </a:rPr>
              <a:t> </a:t>
            </a:r>
            <a:r>
              <a:rPr lang="pt-BR" sz="3400" b="1" dirty="0" err="1" smtClean="0">
                <a:solidFill>
                  <a:srgbClr val="0070C0"/>
                </a:solidFill>
                <a:latin typeface="Garamond" pitchFamily="18" charset="0"/>
              </a:rPr>
              <a:t>fishes</a:t>
            </a:r>
            <a:r>
              <a:rPr lang="pt-BR" sz="3400" b="1" dirty="0" smtClean="0">
                <a:solidFill>
                  <a:srgbClr val="0070C0"/>
                </a:solidFill>
                <a:latin typeface="Garamond" pitchFamily="18" charset="0"/>
              </a:rPr>
              <a:t> </a:t>
            </a:r>
            <a:r>
              <a:rPr lang="pt-BR" sz="3400" b="1" dirty="0" err="1" smtClean="0">
                <a:solidFill>
                  <a:srgbClr val="0070C0"/>
                </a:solidFill>
                <a:latin typeface="Garamond" pitchFamily="18" charset="0"/>
              </a:rPr>
              <a:t>on</a:t>
            </a:r>
            <a:r>
              <a:rPr lang="pt-BR" sz="3400" b="1" dirty="0" smtClean="0">
                <a:solidFill>
                  <a:srgbClr val="0070C0"/>
                </a:solidFill>
                <a:latin typeface="Garamond" pitchFamily="18" charset="0"/>
              </a:rPr>
              <a:t> subtropical </a:t>
            </a:r>
            <a:r>
              <a:rPr lang="pt-BR" sz="3400" b="1" dirty="0" err="1" smtClean="0">
                <a:solidFill>
                  <a:srgbClr val="0070C0"/>
                </a:solidFill>
                <a:latin typeface="Garamond" pitchFamily="18" charset="0"/>
              </a:rPr>
              <a:t>reefs</a:t>
            </a:r>
            <a:endParaRPr lang="pt-BR" sz="3400" b="1" dirty="0">
              <a:solidFill>
                <a:srgbClr val="0070C0"/>
              </a:solidFill>
              <a:latin typeface="Garamond" pitchFamily="18" charset="0"/>
            </a:endParaRPr>
          </a:p>
        </p:txBody>
      </p:sp>
      <p:sp>
        <p:nvSpPr>
          <p:cNvPr id="3" name="Subtítulo 2"/>
          <p:cNvSpPr>
            <a:spLocks noGrp="1"/>
          </p:cNvSpPr>
          <p:nvPr>
            <p:ph type="subTitle" idx="1"/>
          </p:nvPr>
        </p:nvSpPr>
        <p:spPr>
          <a:xfrm>
            <a:off x="1547664" y="1628800"/>
            <a:ext cx="6400800" cy="1752600"/>
          </a:xfrm>
        </p:spPr>
        <p:txBody>
          <a:bodyPr>
            <a:normAutofit/>
          </a:bodyPr>
          <a:lstStyle/>
          <a:p>
            <a:r>
              <a:rPr lang="pt-BR" sz="2200" dirty="0" smtClean="0">
                <a:solidFill>
                  <a:srgbClr val="0070C0"/>
                </a:solidFill>
                <a:latin typeface="Garamond" pitchFamily="18" charset="0"/>
              </a:rPr>
              <a:t>Thiago C. Mendes &amp; Carlos Eduardo L. Ferreira</a:t>
            </a:r>
            <a:endParaRPr lang="pt-BR" sz="2200" dirty="0">
              <a:solidFill>
                <a:srgbClr val="0070C0"/>
              </a:solidFill>
              <a:latin typeface="Garamond" pitchFamily="18" charset="0"/>
            </a:endParaRPr>
          </a:p>
        </p:txBody>
      </p:sp>
      <p:pic>
        <p:nvPicPr>
          <p:cNvPr id="1026" name="Picture 2" descr="C:\Users\LECAR\Desktop\rightlogo.png"/>
          <p:cNvPicPr>
            <a:picLocks noChangeAspect="1" noChangeArrowheads="1"/>
          </p:cNvPicPr>
          <p:nvPr/>
        </p:nvPicPr>
        <p:blipFill rotWithShape="1">
          <a:blip r:embed="rId4" cstate="print"/>
          <a:srcRect b="28559"/>
          <a:stretch/>
        </p:blipFill>
        <p:spPr bwMode="auto">
          <a:xfrm>
            <a:off x="6300192" y="5373216"/>
            <a:ext cx="2661784" cy="1317948"/>
          </a:xfrm>
          <a:prstGeom prst="rect">
            <a:avLst/>
          </a:prstGeom>
          <a:noFill/>
        </p:spPr>
      </p:pic>
      <p:pic>
        <p:nvPicPr>
          <p:cNvPr id="3076" name="Picture 4" descr="C:\Users\LECAR\Downloads\LECAR W&amp;B.jpg"/>
          <p:cNvPicPr>
            <a:picLocks noChangeAspect="1" noChangeArrowheads="1"/>
          </p:cNvPicPr>
          <p:nvPr/>
        </p:nvPicPr>
        <p:blipFill>
          <a:blip r:embed="rId5" cstate="print">
            <a:clrChange>
              <a:clrFrom>
                <a:srgbClr val="FFFFFF"/>
              </a:clrFrom>
              <a:clrTo>
                <a:srgbClr val="FFFFFF">
                  <a:alpha val="0"/>
                </a:srgbClr>
              </a:clrTo>
            </a:clrChange>
          </a:blip>
          <a:stretch>
            <a:fillRect/>
          </a:stretch>
        </p:blipFill>
        <p:spPr bwMode="auto">
          <a:xfrm>
            <a:off x="179512" y="5157192"/>
            <a:ext cx="1883933" cy="1605225"/>
          </a:xfrm>
          <a:prstGeom prst="rect">
            <a:avLst/>
          </a:prstGeom>
          <a:solidFill>
            <a:schemeClr val="tx1">
              <a:alpha val="0"/>
            </a:schemeClr>
          </a:solid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E:\@@@@ICRS\Nova pasta\Imagem1.jpg"/>
          <p:cNvPicPr>
            <a:picLocks noChangeAspect="1" noChangeArrowheads="1"/>
          </p:cNvPicPr>
          <p:nvPr/>
        </p:nvPicPr>
        <p:blipFill>
          <a:blip r:embed="rId3" cstate="print"/>
          <a:srcRect/>
          <a:stretch>
            <a:fillRect/>
          </a:stretch>
        </p:blipFill>
        <p:spPr bwMode="auto">
          <a:xfrm>
            <a:off x="0" y="4077072"/>
            <a:ext cx="3024336" cy="2044569"/>
          </a:xfrm>
          <a:prstGeom prst="rect">
            <a:avLst/>
          </a:prstGeom>
          <a:noFill/>
        </p:spPr>
      </p:pic>
      <p:sp>
        <p:nvSpPr>
          <p:cNvPr id="10" name="Retângulo 9"/>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2</a:t>
            </a:fld>
            <a:endParaRPr lang="pt-BR"/>
          </a:p>
        </p:txBody>
      </p:sp>
      <p:sp>
        <p:nvSpPr>
          <p:cNvPr id="5" name="Espaço Reservado para Rodapé 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9" name="Espaço Reservado para Data 8"/>
          <p:cNvSpPr>
            <a:spLocks noGrp="1"/>
          </p:cNvSpPr>
          <p:nvPr>
            <p:ph type="dt" sz="half" idx="10"/>
          </p:nvPr>
        </p:nvSpPr>
        <p:spPr/>
        <p:txBody>
          <a:bodyPr/>
          <a:lstStyle/>
          <a:p>
            <a:fld id="{2EDD4DBA-0BBC-42CA-AEE3-552F0264BB8F}" type="datetime1">
              <a:rPr lang="en-US" smtClean="0"/>
              <a:pPr/>
              <a:t>7/8/2012</a:t>
            </a:fld>
            <a:endParaRPr lang="pt-BR"/>
          </a:p>
        </p:txBody>
      </p:sp>
      <p:sp>
        <p:nvSpPr>
          <p:cNvPr id="11" name="CaixaDeTexto 10"/>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Importance</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of</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herbivorous</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fishes</a:t>
            </a:r>
            <a:endParaRPr lang="pt-BR" sz="3600" dirty="0" smtClean="0">
              <a:solidFill>
                <a:schemeClr val="tx2"/>
              </a:solidFill>
              <a:latin typeface="+mj-lt"/>
              <a:cs typeface="Arial" pitchFamily="34" charset="0"/>
            </a:endParaRPr>
          </a:p>
        </p:txBody>
      </p:sp>
      <p:sp>
        <p:nvSpPr>
          <p:cNvPr id="12" name="CaixaDeTexto 11"/>
          <p:cNvSpPr txBox="1"/>
          <p:nvPr/>
        </p:nvSpPr>
        <p:spPr>
          <a:xfrm>
            <a:off x="611560" y="1268760"/>
            <a:ext cx="7920880" cy="1001941"/>
          </a:xfrm>
          <a:prstGeom prst="rect">
            <a:avLst/>
          </a:prstGeom>
          <a:noFill/>
        </p:spPr>
        <p:txBody>
          <a:bodyPr wrap="square" rtlCol="0">
            <a:spAutoFit/>
          </a:bodyPr>
          <a:lstStyle/>
          <a:p>
            <a:pPr algn="just">
              <a:lnSpc>
                <a:spcPct val="150000"/>
              </a:lnSpc>
            </a:pPr>
            <a:r>
              <a:rPr lang="pt-BR" sz="2100" dirty="0" err="1" smtClean="0">
                <a:solidFill>
                  <a:schemeClr val="tx2"/>
                </a:solidFill>
                <a:latin typeface="Arial" pitchFamily="34" charset="0"/>
                <a:cs typeface="Arial" pitchFamily="34" charset="0"/>
              </a:rPr>
              <a:t>Herbivory</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on</a:t>
            </a:r>
            <a:r>
              <a:rPr lang="pt-BR" sz="2100" dirty="0" smtClean="0">
                <a:solidFill>
                  <a:schemeClr val="tx2"/>
                </a:solidFill>
                <a:latin typeface="Arial" pitchFamily="34" charset="0"/>
                <a:cs typeface="Arial" pitchFamily="34" charset="0"/>
              </a:rPr>
              <a:t> tropical </a:t>
            </a:r>
            <a:r>
              <a:rPr lang="pt-BR" sz="2100" dirty="0" err="1" smtClean="0">
                <a:solidFill>
                  <a:schemeClr val="tx2"/>
                </a:solidFill>
                <a:latin typeface="Arial" pitchFamily="34" charset="0"/>
                <a:cs typeface="Arial" pitchFamily="34" charset="0"/>
              </a:rPr>
              <a:t>reefs</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influences</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the</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abundance</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ditribution</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composition</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diversity</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and</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productivity</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of</a:t>
            </a:r>
            <a:r>
              <a:rPr lang="pt-BR" sz="2100" dirty="0" smtClean="0">
                <a:solidFill>
                  <a:schemeClr val="tx2"/>
                </a:solidFill>
                <a:latin typeface="Arial" pitchFamily="34" charset="0"/>
                <a:cs typeface="Arial" pitchFamily="34" charset="0"/>
              </a:rPr>
              <a:t> macro </a:t>
            </a:r>
            <a:r>
              <a:rPr lang="pt-BR" sz="2100" dirty="0" err="1" smtClean="0">
                <a:solidFill>
                  <a:schemeClr val="tx2"/>
                </a:solidFill>
                <a:latin typeface="Arial" pitchFamily="34" charset="0"/>
                <a:cs typeface="Arial" pitchFamily="34" charset="0"/>
              </a:rPr>
              <a:t>and</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turfing</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algae</a:t>
            </a:r>
            <a:endParaRPr lang="pt-BR" sz="2100" dirty="0" smtClean="0">
              <a:solidFill>
                <a:schemeClr val="tx2"/>
              </a:solidFill>
              <a:latin typeface="Arial" pitchFamily="34" charset="0"/>
              <a:cs typeface="Arial" pitchFamily="34" charset="0"/>
            </a:endParaRPr>
          </a:p>
        </p:txBody>
      </p:sp>
      <p:pic>
        <p:nvPicPr>
          <p:cNvPr id="10245" name="Picture 5" descr="E:\@@@@ICRS\Nova pasta\IMG_1138.JPG"/>
          <p:cNvPicPr>
            <a:picLocks noChangeAspect="1" noChangeArrowheads="1"/>
          </p:cNvPicPr>
          <p:nvPr/>
        </p:nvPicPr>
        <p:blipFill>
          <a:blip r:embed="rId4" cstate="print"/>
          <a:srcRect/>
          <a:stretch>
            <a:fillRect/>
          </a:stretch>
        </p:blipFill>
        <p:spPr bwMode="auto">
          <a:xfrm>
            <a:off x="6084169" y="4086229"/>
            <a:ext cx="3059832" cy="2039713"/>
          </a:xfrm>
          <a:prstGeom prst="rect">
            <a:avLst/>
          </a:prstGeom>
          <a:noFill/>
        </p:spPr>
      </p:pic>
      <p:pic>
        <p:nvPicPr>
          <p:cNvPr id="10243" name="Picture 3" descr="E:\@@@@ICRS\peixes\Sparisoma axillare (IP).tif"/>
          <p:cNvPicPr>
            <a:picLocks noChangeAspect="1" noChangeArrowheads="1"/>
          </p:cNvPicPr>
          <p:nvPr/>
        </p:nvPicPr>
        <p:blipFill>
          <a:blip r:embed="rId5" cstate="print"/>
          <a:srcRect/>
          <a:stretch>
            <a:fillRect/>
          </a:stretch>
        </p:blipFill>
        <p:spPr bwMode="auto">
          <a:xfrm>
            <a:off x="2987824" y="4077072"/>
            <a:ext cx="3168352" cy="2017239"/>
          </a:xfrm>
          <a:prstGeom prst="rect">
            <a:avLst/>
          </a:prstGeom>
          <a:noFill/>
        </p:spPr>
      </p:pic>
      <p:sp>
        <p:nvSpPr>
          <p:cNvPr id="16" name="Retângulo 15"/>
          <p:cNvSpPr/>
          <p:nvPr/>
        </p:nvSpPr>
        <p:spPr>
          <a:xfrm>
            <a:off x="6667318" y="2406080"/>
            <a:ext cx="2153154" cy="230832"/>
          </a:xfrm>
          <a:prstGeom prst="rect">
            <a:avLst/>
          </a:prstGeom>
        </p:spPr>
        <p:txBody>
          <a:bodyPr wrap="none">
            <a:spAutoFit/>
          </a:bodyPr>
          <a:lstStyle/>
          <a:p>
            <a:r>
              <a:rPr lang="pt-BR" sz="900" dirty="0" err="1" smtClean="0">
                <a:solidFill>
                  <a:schemeClr val="tx2"/>
                </a:solidFill>
                <a:latin typeface="Arial" pitchFamily="34" charset="0"/>
                <a:cs typeface="Arial" pitchFamily="34" charset="0"/>
              </a:rPr>
              <a:t>Carpenter</a:t>
            </a:r>
            <a:r>
              <a:rPr lang="pt-BR" sz="900" dirty="0" smtClean="0">
                <a:solidFill>
                  <a:schemeClr val="tx2"/>
                </a:solidFill>
                <a:latin typeface="Arial" pitchFamily="34" charset="0"/>
                <a:cs typeface="Arial" pitchFamily="34" charset="0"/>
              </a:rPr>
              <a:t> (1986); </a:t>
            </a:r>
            <a:r>
              <a:rPr lang="pt-BR" sz="900" dirty="0" err="1" smtClean="0">
                <a:solidFill>
                  <a:schemeClr val="tx2"/>
                </a:solidFill>
                <a:latin typeface="Arial" pitchFamily="34" charset="0"/>
                <a:cs typeface="Arial" pitchFamily="34" charset="0"/>
              </a:rPr>
              <a:t>Mumby</a:t>
            </a:r>
            <a:r>
              <a:rPr lang="pt-BR" sz="900" dirty="0" smtClean="0">
                <a:solidFill>
                  <a:schemeClr val="tx2"/>
                </a:solidFill>
                <a:latin typeface="Arial" pitchFamily="34" charset="0"/>
                <a:cs typeface="Arial" pitchFamily="34" charset="0"/>
              </a:rPr>
              <a:t> </a:t>
            </a:r>
            <a:r>
              <a:rPr lang="pt-BR" sz="900" i="1" dirty="0" err="1" smtClean="0">
                <a:solidFill>
                  <a:schemeClr val="tx2"/>
                </a:solidFill>
                <a:latin typeface="Arial" pitchFamily="34" charset="0"/>
                <a:cs typeface="Arial" pitchFamily="34" charset="0"/>
              </a:rPr>
              <a:t>et</a:t>
            </a:r>
            <a:r>
              <a:rPr lang="pt-BR" sz="900" i="1" dirty="0" smtClean="0">
                <a:solidFill>
                  <a:schemeClr val="tx2"/>
                </a:solidFill>
                <a:latin typeface="Arial" pitchFamily="34" charset="0"/>
                <a:cs typeface="Arial" pitchFamily="34" charset="0"/>
              </a:rPr>
              <a:t> al</a:t>
            </a:r>
            <a:r>
              <a:rPr lang="pt-BR" sz="900" dirty="0" smtClean="0">
                <a:solidFill>
                  <a:schemeClr val="tx2"/>
                </a:solidFill>
                <a:latin typeface="Arial" pitchFamily="34" charset="0"/>
                <a:cs typeface="Arial" pitchFamily="34" charset="0"/>
              </a:rPr>
              <a:t>. (2006)</a:t>
            </a:r>
            <a:endParaRPr lang="pt-BR" sz="900" dirty="0"/>
          </a:p>
        </p:txBody>
      </p:sp>
      <p:sp>
        <p:nvSpPr>
          <p:cNvPr id="17" name="Retângulo 16"/>
          <p:cNvSpPr/>
          <p:nvPr/>
        </p:nvSpPr>
        <p:spPr>
          <a:xfrm>
            <a:off x="7520116" y="3429000"/>
            <a:ext cx="1300356" cy="230832"/>
          </a:xfrm>
          <a:prstGeom prst="rect">
            <a:avLst/>
          </a:prstGeom>
        </p:spPr>
        <p:txBody>
          <a:bodyPr wrap="none">
            <a:spAutoFit/>
          </a:bodyPr>
          <a:lstStyle/>
          <a:p>
            <a:r>
              <a:rPr lang="pt-BR" sz="900" dirty="0" err="1" smtClean="0">
                <a:solidFill>
                  <a:schemeClr val="tx2"/>
                </a:solidFill>
                <a:latin typeface="Arial" pitchFamily="34" charset="0"/>
                <a:cs typeface="Arial" pitchFamily="34" charset="0"/>
              </a:rPr>
              <a:t>Bellwood</a:t>
            </a:r>
            <a:r>
              <a:rPr lang="pt-BR" sz="900" dirty="0" smtClean="0">
                <a:solidFill>
                  <a:schemeClr val="tx2"/>
                </a:solidFill>
                <a:latin typeface="Arial" pitchFamily="34" charset="0"/>
                <a:cs typeface="Arial" pitchFamily="34" charset="0"/>
              </a:rPr>
              <a:t> </a:t>
            </a:r>
            <a:r>
              <a:rPr lang="pt-BR" sz="900" i="1" dirty="0" err="1" smtClean="0">
                <a:solidFill>
                  <a:schemeClr val="tx2"/>
                </a:solidFill>
                <a:latin typeface="Arial" pitchFamily="34" charset="0"/>
                <a:cs typeface="Arial" pitchFamily="34" charset="0"/>
              </a:rPr>
              <a:t>et</a:t>
            </a:r>
            <a:r>
              <a:rPr lang="pt-BR" sz="900" i="1" dirty="0" smtClean="0">
                <a:solidFill>
                  <a:schemeClr val="tx2"/>
                </a:solidFill>
                <a:latin typeface="Arial" pitchFamily="34" charset="0"/>
                <a:cs typeface="Arial" pitchFamily="34" charset="0"/>
              </a:rPr>
              <a:t> al</a:t>
            </a:r>
            <a:r>
              <a:rPr lang="pt-BR" sz="900" dirty="0" smtClean="0">
                <a:solidFill>
                  <a:schemeClr val="tx2"/>
                </a:solidFill>
                <a:latin typeface="Arial" pitchFamily="34" charset="0"/>
                <a:cs typeface="Arial" pitchFamily="34" charset="0"/>
              </a:rPr>
              <a:t>. (2004)</a:t>
            </a:r>
            <a:endParaRPr lang="pt-BR" sz="900" dirty="0"/>
          </a:p>
        </p:txBody>
      </p:sp>
      <p:sp>
        <p:nvSpPr>
          <p:cNvPr id="18" name="Retângulo 17"/>
          <p:cNvSpPr/>
          <p:nvPr/>
        </p:nvSpPr>
        <p:spPr>
          <a:xfrm>
            <a:off x="2485531" y="2996952"/>
            <a:ext cx="4172937" cy="507831"/>
          </a:xfrm>
          <a:prstGeom prst="rect">
            <a:avLst/>
          </a:prstGeom>
        </p:spPr>
        <p:txBody>
          <a:bodyPr wrap="none">
            <a:spAutoFit/>
          </a:bodyPr>
          <a:lstStyle/>
          <a:p>
            <a:pPr algn="ctr">
              <a:lnSpc>
                <a:spcPct val="150000"/>
              </a:lnSpc>
            </a:pPr>
            <a:r>
              <a:rPr lang="pt-BR" dirty="0" err="1" smtClean="0">
                <a:solidFill>
                  <a:schemeClr val="tx2"/>
                </a:solidFill>
                <a:latin typeface="Arial" pitchFamily="34" charset="0"/>
                <a:cs typeface="Arial" pitchFamily="34" charset="0"/>
              </a:rPr>
              <a:t>Mantain</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key</a:t>
            </a:r>
            <a:r>
              <a:rPr lang="pt-BR" dirty="0" smtClean="0">
                <a:solidFill>
                  <a:schemeClr val="tx2"/>
                </a:solidFill>
                <a:latin typeface="Arial" pitchFamily="34" charset="0"/>
                <a:cs typeface="Arial" pitchFamily="34" charset="0"/>
              </a:rPr>
              <a:t> processes in tropical </a:t>
            </a:r>
            <a:r>
              <a:rPr lang="pt-BR" dirty="0" err="1" smtClean="0">
                <a:solidFill>
                  <a:schemeClr val="tx2"/>
                </a:solidFill>
                <a:latin typeface="Arial" pitchFamily="34" charset="0"/>
                <a:cs typeface="Arial" pitchFamily="34" charset="0"/>
              </a:rPr>
              <a:t>reefs</a:t>
            </a:r>
            <a:endParaRPr lang="pt-BR" dirty="0" smtClean="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Espaço Reservado para Número de Slide 4"/>
          <p:cNvSpPr>
            <a:spLocks noGrp="1"/>
          </p:cNvSpPr>
          <p:nvPr>
            <p:ph type="sldNum" sz="quarter" idx="12"/>
          </p:nvPr>
        </p:nvSpPr>
        <p:spPr/>
        <p:txBody>
          <a:bodyPr/>
          <a:lstStyle/>
          <a:p>
            <a:fld id="{AAC9559B-44F2-4014-878B-F69EBF04E48F}" type="slidenum">
              <a:rPr lang="pt-BR" smtClean="0"/>
              <a:pPr/>
              <a:t>3</a:t>
            </a:fld>
            <a:endParaRPr lang="pt-BR" dirty="0"/>
          </a:p>
        </p:txBody>
      </p:sp>
      <p:sp>
        <p:nvSpPr>
          <p:cNvPr id="6" name="Espaço Reservado para Rodapé 5"/>
          <p:cNvSpPr>
            <a:spLocks noGrp="1"/>
          </p:cNvSpPr>
          <p:nvPr>
            <p:ph type="ftr" sz="quarter" idx="11"/>
          </p:nvPr>
        </p:nvSpPr>
        <p:spPr/>
        <p:txBody>
          <a:bodyPr/>
          <a:lstStyle/>
          <a:p>
            <a:r>
              <a:rPr lang="en-US" dirty="0" smtClean="0"/>
              <a:t>Mendes &amp; Ferreira - Selectivity patterns of subtropical herbivorous fishes</a:t>
            </a:r>
            <a:endParaRPr lang="pt-BR" dirty="0"/>
          </a:p>
        </p:txBody>
      </p:sp>
      <p:sp>
        <p:nvSpPr>
          <p:cNvPr id="7" name="Espaço Reservado para Data 6"/>
          <p:cNvSpPr>
            <a:spLocks noGrp="1"/>
          </p:cNvSpPr>
          <p:nvPr>
            <p:ph type="dt" sz="half" idx="10"/>
          </p:nvPr>
        </p:nvSpPr>
        <p:spPr/>
        <p:txBody>
          <a:bodyPr/>
          <a:lstStyle/>
          <a:p>
            <a:fld id="{26B3E41F-FE6E-4803-9887-DBBFD3C03F21}" type="datetime1">
              <a:rPr lang="en-US" smtClean="0"/>
              <a:pPr/>
              <a:t>7/8/2012</a:t>
            </a:fld>
            <a:endParaRPr lang="pt-BR"/>
          </a:p>
        </p:txBody>
      </p:sp>
      <p:sp>
        <p:nvSpPr>
          <p:cNvPr id="9" name="CaixaDeTexto 8"/>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Importance</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of</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herbivorous</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fishes</a:t>
            </a:r>
            <a:endParaRPr lang="pt-BR" sz="3600" dirty="0" smtClean="0">
              <a:solidFill>
                <a:schemeClr val="tx2"/>
              </a:solidFill>
              <a:latin typeface="+mj-lt"/>
              <a:cs typeface="Arial" pitchFamily="34" charset="0"/>
            </a:endParaRPr>
          </a:p>
        </p:txBody>
      </p:sp>
      <p:sp>
        <p:nvSpPr>
          <p:cNvPr id="12" name="CaixaDeTexto 11"/>
          <p:cNvSpPr txBox="1"/>
          <p:nvPr/>
        </p:nvSpPr>
        <p:spPr>
          <a:xfrm>
            <a:off x="3923928" y="2276872"/>
            <a:ext cx="1080120" cy="646331"/>
          </a:xfrm>
          <a:prstGeom prst="rect">
            <a:avLst/>
          </a:prstGeom>
          <a:noFill/>
        </p:spPr>
        <p:txBody>
          <a:bodyPr wrap="square" rtlCol="0">
            <a:spAutoFit/>
          </a:bodyPr>
          <a:lstStyle/>
          <a:p>
            <a:pPr algn="ctr"/>
            <a:r>
              <a:rPr lang="pt-BR" sz="3600" b="1" dirty="0" smtClean="0">
                <a:solidFill>
                  <a:schemeClr val="tx2"/>
                </a:solidFill>
                <a:latin typeface="Arial" pitchFamily="34" charset="0"/>
                <a:cs typeface="Arial" pitchFamily="34" charset="0"/>
              </a:rPr>
              <a:t>X</a:t>
            </a:r>
            <a:endParaRPr lang="pt-BR" sz="3600" b="1" dirty="0">
              <a:solidFill>
                <a:schemeClr val="tx2"/>
              </a:solidFill>
              <a:latin typeface="Arial" pitchFamily="34" charset="0"/>
              <a:cs typeface="Arial" pitchFamily="34" charset="0"/>
            </a:endParaRPr>
          </a:p>
        </p:txBody>
      </p:sp>
      <p:pic>
        <p:nvPicPr>
          <p:cNvPr id="2051" name="Picture 3" descr="C:\Users\LECAR\Desktop\Nova pasta\IMG_1135.JPG"/>
          <p:cNvPicPr>
            <a:picLocks noChangeAspect="1" noChangeArrowheads="1"/>
          </p:cNvPicPr>
          <p:nvPr/>
        </p:nvPicPr>
        <p:blipFill>
          <a:blip r:embed="rId3" cstate="print"/>
          <a:srcRect l="24998" b="25000"/>
          <a:stretch>
            <a:fillRect/>
          </a:stretch>
        </p:blipFill>
        <p:spPr bwMode="auto">
          <a:xfrm>
            <a:off x="323528" y="1727961"/>
            <a:ext cx="2484558" cy="1656184"/>
          </a:xfrm>
          <a:prstGeom prst="rect">
            <a:avLst/>
          </a:prstGeom>
          <a:noFill/>
        </p:spPr>
      </p:pic>
      <p:pic>
        <p:nvPicPr>
          <p:cNvPr id="3074" name="Picture 2" descr="E:\@@@@ICRS\peixes\Naso unicornis.JPG"/>
          <p:cNvPicPr>
            <a:picLocks noChangeAspect="1" noChangeArrowheads="1"/>
          </p:cNvPicPr>
          <p:nvPr/>
        </p:nvPicPr>
        <p:blipFill>
          <a:blip r:embed="rId4" cstate="print"/>
          <a:srcRect/>
          <a:stretch>
            <a:fillRect/>
          </a:stretch>
        </p:blipFill>
        <p:spPr bwMode="auto">
          <a:xfrm>
            <a:off x="5220072" y="1751964"/>
            <a:ext cx="2471403" cy="1656183"/>
          </a:xfrm>
          <a:prstGeom prst="rect">
            <a:avLst/>
          </a:prstGeom>
          <a:noFill/>
        </p:spPr>
      </p:pic>
      <p:pic>
        <p:nvPicPr>
          <p:cNvPr id="3075" name="Picture 3" descr="E:\@@@@ICRS\Nova pasta\IMG_1607.JPG"/>
          <p:cNvPicPr>
            <a:picLocks noChangeAspect="1" noChangeArrowheads="1"/>
          </p:cNvPicPr>
          <p:nvPr/>
        </p:nvPicPr>
        <p:blipFill>
          <a:blip r:embed="rId5" cstate="print"/>
          <a:srcRect l="13619" t="8743" r="22176" b="27145"/>
          <a:stretch>
            <a:fillRect/>
          </a:stretch>
        </p:blipFill>
        <p:spPr bwMode="auto">
          <a:xfrm>
            <a:off x="1619672" y="2880089"/>
            <a:ext cx="2592288" cy="1728192"/>
          </a:xfrm>
          <a:prstGeom prst="rect">
            <a:avLst/>
          </a:prstGeom>
          <a:noFill/>
        </p:spPr>
      </p:pic>
      <p:pic>
        <p:nvPicPr>
          <p:cNvPr id="2050" name="Picture 2" descr="E:\@@@@ICRS\peixes\kyp.jpg"/>
          <p:cNvPicPr>
            <a:picLocks noChangeAspect="1" noChangeArrowheads="1"/>
          </p:cNvPicPr>
          <p:nvPr/>
        </p:nvPicPr>
        <p:blipFill>
          <a:blip r:embed="rId6" cstate="print"/>
          <a:srcRect t="11411"/>
          <a:stretch>
            <a:fillRect/>
          </a:stretch>
        </p:blipFill>
        <p:spPr bwMode="auto">
          <a:xfrm>
            <a:off x="6300192" y="2976100"/>
            <a:ext cx="2520280" cy="1677036"/>
          </a:xfrm>
          <a:prstGeom prst="rect">
            <a:avLst/>
          </a:prstGeom>
          <a:noFill/>
        </p:spPr>
      </p:pic>
      <p:sp>
        <p:nvSpPr>
          <p:cNvPr id="14" name="CaixaDeTexto 13"/>
          <p:cNvSpPr txBox="1"/>
          <p:nvPr/>
        </p:nvSpPr>
        <p:spPr>
          <a:xfrm>
            <a:off x="971600" y="5000039"/>
            <a:ext cx="7200800" cy="517193"/>
          </a:xfrm>
          <a:prstGeom prst="rect">
            <a:avLst/>
          </a:prstGeom>
          <a:noFill/>
        </p:spPr>
        <p:txBody>
          <a:bodyPr wrap="square" rtlCol="0">
            <a:spAutoFit/>
          </a:bodyPr>
          <a:lstStyle/>
          <a:p>
            <a:pPr marL="342900" indent="-342900" algn="ctr">
              <a:lnSpc>
                <a:spcPct val="150000"/>
              </a:lnSpc>
            </a:pPr>
            <a:r>
              <a:rPr lang="pt-BR" sz="2100" dirty="0" err="1" smtClean="0">
                <a:solidFill>
                  <a:schemeClr val="tx2"/>
                </a:solidFill>
                <a:latin typeface="Arial" pitchFamily="34" charset="0"/>
                <a:cs typeface="Arial" pitchFamily="34" charset="0"/>
              </a:rPr>
              <a:t>Variety</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of</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feeding</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and</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food</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procesing</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modes</a:t>
            </a:r>
            <a:r>
              <a:rPr lang="pt-BR" sz="2100" dirty="0" smtClean="0">
                <a:solidFill>
                  <a:schemeClr val="tx2"/>
                </a:solidFill>
                <a:latin typeface="Arial" pitchFamily="34" charset="0"/>
                <a:cs typeface="Arial" pitchFamily="34" charset="0"/>
              </a:rPr>
              <a:t> </a:t>
            </a:r>
          </a:p>
        </p:txBody>
      </p:sp>
      <p:sp>
        <p:nvSpPr>
          <p:cNvPr id="15" name="Retângulo 14"/>
          <p:cNvSpPr/>
          <p:nvPr/>
        </p:nvSpPr>
        <p:spPr>
          <a:xfrm>
            <a:off x="6228184" y="5661248"/>
            <a:ext cx="2698175" cy="230832"/>
          </a:xfrm>
          <a:prstGeom prst="rect">
            <a:avLst/>
          </a:prstGeom>
        </p:spPr>
        <p:txBody>
          <a:bodyPr wrap="none">
            <a:spAutoFit/>
          </a:bodyPr>
          <a:lstStyle/>
          <a:p>
            <a:r>
              <a:rPr lang="pt-BR" sz="900" dirty="0" err="1" smtClean="0">
                <a:solidFill>
                  <a:schemeClr val="tx2"/>
                </a:solidFill>
                <a:latin typeface="Arial" pitchFamily="34" charset="0"/>
                <a:cs typeface="Arial" pitchFamily="34" charset="0"/>
              </a:rPr>
              <a:t>Choat</a:t>
            </a:r>
            <a:r>
              <a:rPr lang="pt-BR" sz="900" dirty="0" smtClean="0">
                <a:solidFill>
                  <a:schemeClr val="tx2"/>
                </a:solidFill>
                <a:latin typeface="Arial" pitchFamily="34" charset="0"/>
                <a:cs typeface="Arial" pitchFamily="34" charset="0"/>
              </a:rPr>
              <a:t> </a:t>
            </a:r>
            <a:r>
              <a:rPr lang="pt-BR" sz="900" i="1" dirty="0" err="1" smtClean="0">
                <a:solidFill>
                  <a:schemeClr val="tx2"/>
                </a:solidFill>
                <a:latin typeface="Arial" pitchFamily="34" charset="0"/>
                <a:cs typeface="Arial" pitchFamily="34" charset="0"/>
              </a:rPr>
              <a:t>et</a:t>
            </a:r>
            <a:r>
              <a:rPr lang="pt-BR" sz="900" i="1" dirty="0" smtClean="0">
                <a:solidFill>
                  <a:schemeClr val="tx2"/>
                </a:solidFill>
                <a:latin typeface="Arial" pitchFamily="34" charset="0"/>
                <a:cs typeface="Arial" pitchFamily="34" charset="0"/>
              </a:rPr>
              <a:t> al</a:t>
            </a:r>
            <a:r>
              <a:rPr lang="pt-BR" sz="900" dirty="0" smtClean="0">
                <a:solidFill>
                  <a:schemeClr val="tx2"/>
                </a:solidFill>
                <a:latin typeface="Arial" pitchFamily="34" charset="0"/>
                <a:cs typeface="Arial" pitchFamily="34" charset="0"/>
              </a:rPr>
              <a:t>. (2002; 2004); </a:t>
            </a:r>
            <a:r>
              <a:rPr lang="pt-BR" sz="900" dirty="0" err="1" smtClean="0">
                <a:solidFill>
                  <a:schemeClr val="tx2"/>
                </a:solidFill>
                <a:latin typeface="Arial" pitchFamily="34" charset="0"/>
                <a:cs typeface="Arial" pitchFamily="34" charset="0"/>
              </a:rPr>
              <a:t>Crossman</a:t>
            </a:r>
            <a:r>
              <a:rPr lang="pt-BR" sz="900" dirty="0" smtClean="0">
                <a:solidFill>
                  <a:schemeClr val="tx2"/>
                </a:solidFill>
                <a:latin typeface="Arial" pitchFamily="34" charset="0"/>
                <a:cs typeface="Arial" pitchFamily="34" charset="0"/>
              </a:rPr>
              <a:t> </a:t>
            </a:r>
            <a:r>
              <a:rPr lang="pt-BR" sz="900" i="1" dirty="0" err="1" smtClean="0">
                <a:solidFill>
                  <a:schemeClr val="tx2"/>
                </a:solidFill>
                <a:latin typeface="Arial" pitchFamily="34" charset="0"/>
                <a:cs typeface="Arial" pitchFamily="34" charset="0"/>
              </a:rPr>
              <a:t>et</a:t>
            </a:r>
            <a:r>
              <a:rPr lang="pt-BR" sz="900" i="1" dirty="0" smtClean="0">
                <a:solidFill>
                  <a:schemeClr val="tx2"/>
                </a:solidFill>
                <a:latin typeface="Arial" pitchFamily="34" charset="0"/>
                <a:cs typeface="Arial" pitchFamily="34" charset="0"/>
              </a:rPr>
              <a:t> al</a:t>
            </a:r>
            <a:r>
              <a:rPr lang="pt-BR" sz="900" dirty="0" smtClean="0">
                <a:solidFill>
                  <a:schemeClr val="tx2"/>
                </a:solidFill>
                <a:latin typeface="Arial" pitchFamily="34" charset="0"/>
                <a:cs typeface="Arial" pitchFamily="34" charset="0"/>
              </a:rPr>
              <a:t>. (2005)</a:t>
            </a:r>
            <a:endParaRPr lang="pt-BR" sz="9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0"/>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4</a:t>
            </a:fld>
            <a:endParaRPr lang="pt-BR"/>
          </a:p>
        </p:txBody>
      </p:sp>
      <p:sp>
        <p:nvSpPr>
          <p:cNvPr id="8" name="CaixaDeTexto 7"/>
          <p:cNvSpPr txBox="1"/>
          <p:nvPr/>
        </p:nvSpPr>
        <p:spPr>
          <a:xfrm>
            <a:off x="971600" y="1340768"/>
            <a:ext cx="7200800" cy="2516073"/>
          </a:xfrm>
          <a:prstGeom prst="rect">
            <a:avLst/>
          </a:prstGeom>
          <a:noFill/>
        </p:spPr>
        <p:txBody>
          <a:bodyPr wrap="square" rtlCol="0">
            <a:spAutoFit/>
          </a:bodyPr>
          <a:lstStyle/>
          <a:p>
            <a:pPr marL="342900" indent="-342900">
              <a:lnSpc>
                <a:spcPct val="150000"/>
              </a:lnSpc>
              <a:buAutoNum type="arabicParenR"/>
            </a:pPr>
            <a:r>
              <a:rPr lang="pt-BR" sz="2100" dirty="0" smtClean="0">
                <a:solidFill>
                  <a:schemeClr val="tx2"/>
                </a:solidFill>
                <a:latin typeface="Arial" pitchFamily="34" charset="0"/>
                <a:cs typeface="Arial" pitchFamily="34" charset="0"/>
              </a:rPr>
              <a:t>Determine </a:t>
            </a:r>
            <a:r>
              <a:rPr lang="pt-BR" sz="2100" dirty="0" err="1" smtClean="0">
                <a:solidFill>
                  <a:schemeClr val="tx2"/>
                </a:solidFill>
                <a:latin typeface="Arial" pitchFamily="34" charset="0"/>
                <a:cs typeface="Arial" pitchFamily="34" charset="0"/>
              </a:rPr>
              <a:t>the</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pressure</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of</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fish</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on</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different</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macroalgal</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species</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on</a:t>
            </a:r>
            <a:r>
              <a:rPr lang="pt-BR" sz="2100" dirty="0" smtClean="0">
                <a:solidFill>
                  <a:schemeClr val="tx2"/>
                </a:solidFill>
                <a:latin typeface="Arial" pitchFamily="34" charset="0"/>
                <a:cs typeface="Arial" pitchFamily="34" charset="0"/>
              </a:rPr>
              <a:t> subtropical </a:t>
            </a:r>
            <a:r>
              <a:rPr lang="pt-BR" sz="2100" dirty="0" err="1" smtClean="0">
                <a:solidFill>
                  <a:schemeClr val="tx2"/>
                </a:solidFill>
                <a:latin typeface="Arial" pitchFamily="34" charset="0"/>
                <a:cs typeface="Arial" pitchFamily="34" charset="0"/>
              </a:rPr>
              <a:t>reefs</a:t>
            </a:r>
            <a:r>
              <a:rPr lang="pt-BR" sz="2100" dirty="0" smtClean="0">
                <a:solidFill>
                  <a:schemeClr val="tx2"/>
                </a:solidFill>
                <a:latin typeface="Arial" pitchFamily="34" charset="0"/>
                <a:cs typeface="Arial" pitchFamily="34" charset="0"/>
              </a:rPr>
              <a:t>;</a:t>
            </a:r>
          </a:p>
          <a:p>
            <a:pPr marL="342900" indent="-342900">
              <a:lnSpc>
                <a:spcPct val="150000"/>
              </a:lnSpc>
              <a:buAutoNum type="arabicParenR"/>
            </a:pPr>
            <a:endParaRPr lang="pt-BR" sz="2100" dirty="0" smtClean="0">
              <a:solidFill>
                <a:schemeClr val="tx2"/>
              </a:solidFill>
              <a:latin typeface="Arial" pitchFamily="34" charset="0"/>
              <a:cs typeface="Arial" pitchFamily="34" charset="0"/>
            </a:endParaRPr>
          </a:p>
          <a:p>
            <a:pPr marL="342900" indent="-342900">
              <a:lnSpc>
                <a:spcPct val="150000"/>
              </a:lnSpc>
              <a:buAutoNum type="arabicParenR"/>
            </a:pPr>
            <a:r>
              <a:rPr lang="pt-BR" sz="2100" dirty="0" err="1" smtClean="0">
                <a:solidFill>
                  <a:schemeClr val="tx2"/>
                </a:solidFill>
                <a:latin typeface="Arial" pitchFamily="34" charset="0"/>
                <a:cs typeface="Arial" pitchFamily="34" charset="0"/>
              </a:rPr>
              <a:t>Depict</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the</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selectivity</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patterns</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of</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nominally</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herbivorous</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fishes</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toward</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these</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algae</a:t>
            </a:r>
            <a:r>
              <a:rPr lang="pt-BR" sz="2100" dirty="0" smtClean="0">
                <a:solidFill>
                  <a:schemeClr val="tx2"/>
                </a:solidFill>
                <a:latin typeface="Arial" pitchFamily="34" charset="0"/>
                <a:cs typeface="Arial" pitchFamily="34" charset="0"/>
              </a:rPr>
              <a:t>.</a:t>
            </a:r>
          </a:p>
        </p:txBody>
      </p:sp>
      <p:sp>
        <p:nvSpPr>
          <p:cNvPr id="5" name="CaixaDeTexto 4"/>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Objectives</a:t>
            </a:r>
            <a:endParaRPr lang="pt-BR" sz="3600" dirty="0" smtClean="0">
              <a:solidFill>
                <a:schemeClr val="tx2"/>
              </a:solidFill>
              <a:latin typeface="+mj-lt"/>
              <a:cs typeface="Arial" pitchFamily="34" charset="0"/>
            </a:endParaRPr>
          </a:p>
        </p:txBody>
      </p:sp>
      <p:sp>
        <p:nvSpPr>
          <p:cNvPr id="9" name="Espaço Reservado para Rodapé 8"/>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0" name="Espaço Reservado para Data 9"/>
          <p:cNvSpPr>
            <a:spLocks noGrp="1"/>
          </p:cNvSpPr>
          <p:nvPr>
            <p:ph type="dt" sz="half" idx="10"/>
          </p:nvPr>
        </p:nvSpPr>
        <p:spPr/>
        <p:txBody>
          <a:bodyPr/>
          <a:lstStyle/>
          <a:p>
            <a:fld id="{8C246A45-9989-45C3-8885-F2D4F468944D}" type="datetime1">
              <a:rPr lang="en-US" smtClean="0"/>
              <a:pPr/>
              <a:t>7/8/2012</a:t>
            </a:fld>
            <a:endParaRPr lang="pt-B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tângulo 33"/>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5</a:t>
            </a:fld>
            <a:endParaRPr lang="pt-BR"/>
          </a:p>
        </p:txBody>
      </p:sp>
      <p:sp>
        <p:nvSpPr>
          <p:cNvPr id="9" name="CaixaDeTexto 8"/>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Multiple</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choice</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feeding</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experiments</a:t>
            </a:r>
            <a:endParaRPr lang="pt-BR" sz="3600" dirty="0" smtClean="0">
              <a:solidFill>
                <a:schemeClr val="tx2"/>
              </a:solidFill>
              <a:latin typeface="+mj-lt"/>
              <a:cs typeface="Arial" pitchFamily="34" charset="0"/>
            </a:endParaRPr>
          </a:p>
        </p:txBody>
      </p:sp>
      <p:sp>
        <p:nvSpPr>
          <p:cNvPr id="32" name="Espaço Reservado para Rodapé 31"/>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33" name="Espaço Reservado para Data 32"/>
          <p:cNvSpPr>
            <a:spLocks noGrp="1"/>
          </p:cNvSpPr>
          <p:nvPr>
            <p:ph type="dt" sz="half" idx="10"/>
          </p:nvPr>
        </p:nvSpPr>
        <p:spPr/>
        <p:txBody>
          <a:bodyPr/>
          <a:lstStyle/>
          <a:p>
            <a:fld id="{EB8E0E26-9666-4ADF-AFFD-8BD293DEE6AE}" type="datetime1">
              <a:rPr lang="en-US" smtClean="0"/>
              <a:pPr/>
              <a:t>7/8/2012</a:t>
            </a:fld>
            <a:endParaRPr lang="pt-B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tângulo 27"/>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6</a:t>
            </a:fld>
            <a:endParaRPr lang="pt-BR"/>
          </a:p>
        </p:txBody>
      </p:sp>
      <p:sp>
        <p:nvSpPr>
          <p:cNvPr id="9" name="CaixaDeTexto 8"/>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Multiple</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choice</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feeding</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experiments</a:t>
            </a:r>
            <a:endParaRPr lang="pt-BR" sz="3600" dirty="0" smtClean="0">
              <a:solidFill>
                <a:schemeClr val="tx2"/>
              </a:solidFill>
              <a:latin typeface="+mj-lt"/>
              <a:cs typeface="Arial" pitchFamily="34" charset="0"/>
            </a:endParaRPr>
          </a:p>
        </p:txBody>
      </p:sp>
      <p:pic>
        <p:nvPicPr>
          <p:cNvPr id="3074" name="Picture 2" descr="C:\Users\Usuário\Desktop\codium.jpg"/>
          <p:cNvPicPr>
            <a:picLocks noChangeAspect="1" noChangeArrowheads="1"/>
          </p:cNvPicPr>
          <p:nvPr/>
        </p:nvPicPr>
        <p:blipFill>
          <a:blip r:embed="rId3" cstate="print"/>
          <a:srcRect l="29167"/>
          <a:stretch>
            <a:fillRect/>
          </a:stretch>
        </p:blipFill>
        <p:spPr bwMode="auto">
          <a:xfrm>
            <a:off x="4860032" y="908720"/>
            <a:ext cx="1260000" cy="1334118"/>
          </a:xfrm>
          <a:prstGeom prst="rect">
            <a:avLst/>
          </a:prstGeom>
          <a:noFill/>
        </p:spPr>
      </p:pic>
      <p:pic>
        <p:nvPicPr>
          <p:cNvPr id="3075" name="Picture 3" descr="C:\Users\Usuário\Desktop\ulva.jpg"/>
          <p:cNvPicPr>
            <a:picLocks noChangeAspect="1" noChangeArrowheads="1"/>
          </p:cNvPicPr>
          <p:nvPr/>
        </p:nvPicPr>
        <p:blipFill>
          <a:blip r:embed="rId4" cstate="print"/>
          <a:srcRect l="7878" r="17282" b="1041"/>
          <a:stretch>
            <a:fillRect/>
          </a:stretch>
        </p:blipFill>
        <p:spPr bwMode="auto">
          <a:xfrm>
            <a:off x="2987824" y="980728"/>
            <a:ext cx="1260000" cy="1260000"/>
          </a:xfrm>
          <a:prstGeom prst="rect">
            <a:avLst/>
          </a:prstGeom>
          <a:noFill/>
        </p:spPr>
      </p:pic>
      <p:sp>
        <p:nvSpPr>
          <p:cNvPr id="8" name="Retângulo 7"/>
          <p:cNvSpPr/>
          <p:nvPr/>
        </p:nvSpPr>
        <p:spPr>
          <a:xfrm>
            <a:off x="3131840" y="2204864"/>
            <a:ext cx="992579" cy="261610"/>
          </a:xfrm>
          <a:prstGeom prst="rect">
            <a:avLst/>
          </a:prstGeom>
        </p:spPr>
        <p:txBody>
          <a:bodyPr wrap="none">
            <a:spAutoFit/>
          </a:bodyPr>
          <a:lstStyle/>
          <a:p>
            <a:r>
              <a:rPr lang="pt-BR" sz="1100" i="1" dirty="0" err="1" smtClean="0">
                <a:solidFill>
                  <a:schemeClr val="tx2"/>
                </a:solidFill>
                <a:latin typeface="Arial" pitchFamily="34" charset="0"/>
                <a:cs typeface="Arial" pitchFamily="34" charset="0"/>
              </a:rPr>
              <a:t>Ulva</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fasciata</a:t>
            </a:r>
            <a:endParaRPr lang="pt-BR" sz="1100" i="1" dirty="0" smtClean="0">
              <a:solidFill>
                <a:schemeClr val="tx2"/>
              </a:solidFill>
              <a:latin typeface="Arial" pitchFamily="34" charset="0"/>
              <a:cs typeface="Arial" pitchFamily="34" charset="0"/>
            </a:endParaRPr>
          </a:p>
        </p:txBody>
      </p:sp>
      <p:sp>
        <p:nvSpPr>
          <p:cNvPr id="10" name="Retângulo 9"/>
          <p:cNvSpPr/>
          <p:nvPr/>
        </p:nvSpPr>
        <p:spPr>
          <a:xfrm>
            <a:off x="4750022" y="2204864"/>
            <a:ext cx="1406154" cy="261610"/>
          </a:xfrm>
          <a:prstGeom prst="rect">
            <a:avLst/>
          </a:prstGeom>
        </p:spPr>
        <p:txBody>
          <a:bodyPr wrap="none">
            <a:spAutoFit/>
          </a:bodyPr>
          <a:lstStyle/>
          <a:p>
            <a:r>
              <a:rPr lang="pt-BR" sz="1100" i="1" dirty="0" err="1" smtClean="0">
                <a:solidFill>
                  <a:schemeClr val="tx2"/>
                </a:solidFill>
                <a:latin typeface="Arial" pitchFamily="34" charset="0"/>
                <a:cs typeface="Arial" pitchFamily="34" charset="0"/>
              </a:rPr>
              <a:t>Codium</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intertextum</a:t>
            </a:r>
            <a:endParaRPr lang="pt-BR" sz="1100" i="1" dirty="0" smtClean="0">
              <a:solidFill>
                <a:schemeClr val="tx2"/>
              </a:solidFill>
              <a:latin typeface="Arial" pitchFamily="34" charset="0"/>
              <a:cs typeface="Arial" pitchFamily="34" charset="0"/>
            </a:endParaRPr>
          </a:p>
        </p:txBody>
      </p:sp>
      <p:pic>
        <p:nvPicPr>
          <p:cNvPr id="3076" name="Picture 4" descr="C:\Users\Usuário\Desktop\lau1.jpg"/>
          <p:cNvPicPr>
            <a:picLocks noChangeAspect="1" noChangeArrowheads="1"/>
          </p:cNvPicPr>
          <p:nvPr/>
        </p:nvPicPr>
        <p:blipFill>
          <a:blip r:embed="rId5" cstate="print"/>
          <a:srcRect l="28754" r="7491" b="10000"/>
          <a:stretch>
            <a:fillRect/>
          </a:stretch>
        </p:blipFill>
        <p:spPr bwMode="auto">
          <a:xfrm>
            <a:off x="3923928" y="2636912"/>
            <a:ext cx="1260000" cy="1224136"/>
          </a:xfrm>
          <a:prstGeom prst="rect">
            <a:avLst/>
          </a:prstGeom>
          <a:noFill/>
        </p:spPr>
      </p:pic>
      <p:sp>
        <p:nvSpPr>
          <p:cNvPr id="11" name="Retângulo 10"/>
          <p:cNvSpPr/>
          <p:nvPr/>
        </p:nvSpPr>
        <p:spPr>
          <a:xfrm>
            <a:off x="3779912" y="3861048"/>
            <a:ext cx="1550424" cy="261610"/>
          </a:xfrm>
          <a:prstGeom prst="rect">
            <a:avLst/>
          </a:prstGeom>
        </p:spPr>
        <p:txBody>
          <a:bodyPr wrap="none">
            <a:spAutoFit/>
          </a:bodyPr>
          <a:lstStyle/>
          <a:p>
            <a:r>
              <a:rPr lang="pt-BR" sz="1100" i="1" dirty="0" err="1" smtClean="0">
                <a:solidFill>
                  <a:schemeClr val="tx2"/>
                </a:solidFill>
                <a:latin typeface="Arial" pitchFamily="34" charset="0"/>
                <a:cs typeface="Arial" pitchFamily="34" charset="0"/>
              </a:rPr>
              <a:t>Laurencia</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dendroidea</a:t>
            </a:r>
            <a:endParaRPr lang="pt-BR" sz="1100" i="1" dirty="0" smtClean="0">
              <a:solidFill>
                <a:schemeClr val="tx2"/>
              </a:solidFill>
              <a:latin typeface="Arial" pitchFamily="34" charset="0"/>
              <a:cs typeface="Arial" pitchFamily="34" charset="0"/>
            </a:endParaRPr>
          </a:p>
        </p:txBody>
      </p:sp>
      <p:pic>
        <p:nvPicPr>
          <p:cNvPr id="3077" name="Picture 5" descr="C:\Users\Usuário\Desktop\spy.jpg"/>
          <p:cNvPicPr>
            <a:picLocks noChangeAspect="1" noChangeArrowheads="1"/>
          </p:cNvPicPr>
          <p:nvPr/>
        </p:nvPicPr>
        <p:blipFill>
          <a:blip r:embed="rId6" cstate="print"/>
          <a:srcRect l="26864" t="5117" r="7895" b="7891"/>
          <a:stretch>
            <a:fillRect/>
          </a:stretch>
        </p:blipFill>
        <p:spPr bwMode="auto">
          <a:xfrm>
            <a:off x="2267744" y="2636912"/>
            <a:ext cx="1260000" cy="1260000"/>
          </a:xfrm>
          <a:prstGeom prst="rect">
            <a:avLst/>
          </a:prstGeom>
          <a:noFill/>
        </p:spPr>
      </p:pic>
      <p:sp>
        <p:nvSpPr>
          <p:cNvPr id="12" name="Retângulo 11"/>
          <p:cNvSpPr/>
          <p:nvPr/>
        </p:nvSpPr>
        <p:spPr>
          <a:xfrm>
            <a:off x="2195736" y="3887470"/>
            <a:ext cx="1378904" cy="261610"/>
          </a:xfrm>
          <a:prstGeom prst="rect">
            <a:avLst/>
          </a:prstGeom>
        </p:spPr>
        <p:txBody>
          <a:bodyPr wrap="none">
            <a:spAutoFit/>
          </a:bodyPr>
          <a:lstStyle/>
          <a:p>
            <a:r>
              <a:rPr lang="pt-BR" sz="1100" i="1" dirty="0" err="1" smtClean="0">
                <a:solidFill>
                  <a:schemeClr val="tx2"/>
                </a:solidFill>
                <a:latin typeface="Arial" pitchFamily="34" charset="0"/>
                <a:cs typeface="Arial" pitchFamily="34" charset="0"/>
              </a:rPr>
              <a:t>Spyridia</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hypnoides</a:t>
            </a:r>
            <a:endParaRPr lang="pt-BR" sz="1100" i="1" dirty="0" smtClean="0">
              <a:solidFill>
                <a:schemeClr val="tx2"/>
              </a:solidFill>
              <a:latin typeface="Arial" pitchFamily="34" charset="0"/>
              <a:cs typeface="Arial" pitchFamily="34" charset="0"/>
            </a:endParaRPr>
          </a:p>
        </p:txBody>
      </p:sp>
      <p:pic>
        <p:nvPicPr>
          <p:cNvPr id="1026" name="Picture 2" descr="E:\@@@@ICRS\algas\plo.jpg"/>
          <p:cNvPicPr>
            <a:picLocks noChangeAspect="1" noChangeArrowheads="1"/>
          </p:cNvPicPr>
          <p:nvPr/>
        </p:nvPicPr>
        <p:blipFill>
          <a:blip r:embed="rId7" cstate="print"/>
          <a:srcRect l="20689" r="14176" b="290"/>
          <a:stretch>
            <a:fillRect/>
          </a:stretch>
        </p:blipFill>
        <p:spPr bwMode="auto">
          <a:xfrm>
            <a:off x="7452320" y="2636912"/>
            <a:ext cx="1260000" cy="1224136"/>
          </a:xfrm>
          <a:prstGeom prst="rect">
            <a:avLst/>
          </a:prstGeom>
          <a:noFill/>
        </p:spPr>
      </p:pic>
      <p:sp>
        <p:nvSpPr>
          <p:cNvPr id="14" name="Retângulo 13"/>
          <p:cNvSpPr/>
          <p:nvPr/>
        </p:nvSpPr>
        <p:spPr>
          <a:xfrm>
            <a:off x="7269920" y="3861048"/>
            <a:ext cx="1622560" cy="261610"/>
          </a:xfrm>
          <a:prstGeom prst="rect">
            <a:avLst/>
          </a:prstGeom>
        </p:spPr>
        <p:txBody>
          <a:bodyPr wrap="none">
            <a:spAutoFit/>
          </a:bodyPr>
          <a:lstStyle/>
          <a:p>
            <a:r>
              <a:rPr lang="pt-BR" sz="1100" i="1" dirty="0" err="1" smtClean="0">
                <a:solidFill>
                  <a:schemeClr val="tx2"/>
                </a:solidFill>
                <a:latin typeface="Arial" pitchFamily="34" charset="0"/>
                <a:cs typeface="Arial" pitchFamily="34" charset="0"/>
              </a:rPr>
              <a:t>Plocamium</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brasiliensis</a:t>
            </a:r>
            <a:endParaRPr lang="pt-BR" sz="1100" i="1" dirty="0" smtClean="0">
              <a:solidFill>
                <a:schemeClr val="tx2"/>
              </a:solidFill>
              <a:latin typeface="Arial" pitchFamily="34" charset="0"/>
              <a:cs typeface="Arial" pitchFamily="34" charset="0"/>
            </a:endParaRPr>
          </a:p>
        </p:txBody>
      </p:sp>
      <p:pic>
        <p:nvPicPr>
          <p:cNvPr id="1027" name="Picture 3" descr="E:\@@@@ICRS\algas\Dictyopteris_plagiogramma.jpg"/>
          <p:cNvPicPr>
            <a:picLocks noChangeAspect="1" noChangeArrowheads="1"/>
          </p:cNvPicPr>
          <p:nvPr/>
        </p:nvPicPr>
        <p:blipFill>
          <a:blip r:embed="rId8" cstate="print"/>
          <a:srcRect l="32258" t="14416" r="12904"/>
          <a:stretch>
            <a:fillRect/>
          </a:stretch>
        </p:blipFill>
        <p:spPr bwMode="auto">
          <a:xfrm>
            <a:off x="4932040" y="4437112"/>
            <a:ext cx="1260000" cy="1296143"/>
          </a:xfrm>
          <a:prstGeom prst="rect">
            <a:avLst/>
          </a:prstGeom>
          <a:noFill/>
        </p:spPr>
      </p:pic>
      <p:sp>
        <p:nvSpPr>
          <p:cNvPr id="16" name="Retângulo 15"/>
          <p:cNvSpPr/>
          <p:nvPr/>
        </p:nvSpPr>
        <p:spPr>
          <a:xfrm>
            <a:off x="4644008" y="5805264"/>
            <a:ext cx="1854995" cy="261610"/>
          </a:xfrm>
          <a:prstGeom prst="rect">
            <a:avLst/>
          </a:prstGeom>
        </p:spPr>
        <p:txBody>
          <a:bodyPr wrap="none">
            <a:spAutoFit/>
          </a:bodyPr>
          <a:lstStyle/>
          <a:p>
            <a:pPr algn="ctr"/>
            <a:r>
              <a:rPr lang="pt-BR" sz="1100" i="1" dirty="0" err="1" smtClean="0">
                <a:solidFill>
                  <a:schemeClr val="tx2"/>
                </a:solidFill>
                <a:latin typeface="Arial" pitchFamily="34" charset="0"/>
                <a:cs typeface="Arial" pitchFamily="34" charset="0"/>
              </a:rPr>
              <a:t>Dictyopteris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plagiogramma</a:t>
            </a:r>
            <a:endParaRPr lang="pt-BR" sz="1100" i="1" dirty="0" smtClean="0">
              <a:solidFill>
                <a:schemeClr val="tx2"/>
              </a:solidFill>
              <a:latin typeface="Arial" pitchFamily="34" charset="0"/>
              <a:cs typeface="Arial" pitchFamily="34" charset="0"/>
            </a:endParaRPr>
          </a:p>
        </p:txBody>
      </p:sp>
      <p:pic>
        <p:nvPicPr>
          <p:cNvPr id="1028" name="Picture 4" descr="E:\@@@@ICRS\algas\col.JPG"/>
          <p:cNvPicPr>
            <a:picLocks noChangeAspect="1" noChangeArrowheads="1"/>
          </p:cNvPicPr>
          <p:nvPr/>
        </p:nvPicPr>
        <p:blipFill>
          <a:blip r:embed="rId9" cstate="print"/>
          <a:srcRect t="1231" r="38279" b="18765"/>
          <a:stretch>
            <a:fillRect/>
          </a:stretch>
        </p:blipFill>
        <p:spPr bwMode="auto">
          <a:xfrm>
            <a:off x="6732240" y="4437112"/>
            <a:ext cx="1294856" cy="1332000"/>
          </a:xfrm>
          <a:prstGeom prst="rect">
            <a:avLst/>
          </a:prstGeom>
          <a:noFill/>
        </p:spPr>
      </p:pic>
      <p:sp>
        <p:nvSpPr>
          <p:cNvPr id="18" name="Retângulo 17"/>
          <p:cNvSpPr/>
          <p:nvPr/>
        </p:nvSpPr>
        <p:spPr>
          <a:xfrm>
            <a:off x="6634926" y="5805264"/>
            <a:ext cx="1465466" cy="261610"/>
          </a:xfrm>
          <a:prstGeom prst="rect">
            <a:avLst/>
          </a:prstGeom>
        </p:spPr>
        <p:txBody>
          <a:bodyPr wrap="none">
            <a:spAutoFit/>
          </a:bodyPr>
          <a:lstStyle/>
          <a:p>
            <a:pPr algn="ctr"/>
            <a:r>
              <a:rPr lang="pt-BR" sz="1100" i="1" dirty="0" err="1" smtClean="0">
                <a:solidFill>
                  <a:schemeClr val="tx2"/>
                </a:solidFill>
                <a:latin typeface="Arial" pitchFamily="34" charset="0"/>
                <a:cs typeface="Arial" pitchFamily="34" charset="0"/>
              </a:rPr>
              <a:t>Colpomenia</a:t>
            </a:r>
            <a:r>
              <a:rPr lang="pt-BR" sz="1100" i="1" dirty="0" smtClean="0">
                <a:solidFill>
                  <a:schemeClr val="tx2"/>
                </a:solidFill>
                <a:latin typeface="Arial" pitchFamily="34" charset="0"/>
                <a:cs typeface="Arial" pitchFamily="34" charset="0"/>
              </a:rPr>
              <a:t> sinuosa</a:t>
            </a:r>
          </a:p>
        </p:txBody>
      </p:sp>
      <p:pic>
        <p:nvPicPr>
          <p:cNvPr id="1029" name="Picture 5" descr="E:\@@@@ICRS\algas\sar.jpg"/>
          <p:cNvPicPr>
            <a:picLocks noChangeAspect="1" noChangeArrowheads="1"/>
          </p:cNvPicPr>
          <p:nvPr/>
        </p:nvPicPr>
        <p:blipFill>
          <a:blip r:embed="rId10" cstate="print"/>
          <a:srcRect t="2167" r="67435" b="51856"/>
          <a:stretch>
            <a:fillRect/>
          </a:stretch>
        </p:blipFill>
        <p:spPr bwMode="auto">
          <a:xfrm>
            <a:off x="1115616" y="4437112"/>
            <a:ext cx="1260000" cy="1334118"/>
          </a:xfrm>
          <a:prstGeom prst="rect">
            <a:avLst/>
          </a:prstGeom>
          <a:noFill/>
        </p:spPr>
      </p:pic>
      <p:sp>
        <p:nvSpPr>
          <p:cNvPr id="20" name="Retângulo 19"/>
          <p:cNvSpPr/>
          <p:nvPr/>
        </p:nvSpPr>
        <p:spPr>
          <a:xfrm>
            <a:off x="1000670" y="5805264"/>
            <a:ext cx="1483098" cy="261610"/>
          </a:xfrm>
          <a:prstGeom prst="rect">
            <a:avLst/>
          </a:prstGeom>
        </p:spPr>
        <p:txBody>
          <a:bodyPr wrap="none">
            <a:spAutoFit/>
          </a:bodyPr>
          <a:lstStyle/>
          <a:p>
            <a:pPr algn="ctr"/>
            <a:r>
              <a:rPr lang="pt-BR" sz="1100" i="1" dirty="0" err="1" smtClean="0">
                <a:solidFill>
                  <a:schemeClr val="tx2"/>
                </a:solidFill>
                <a:latin typeface="Arial" pitchFamily="34" charset="0"/>
                <a:cs typeface="Arial" pitchFamily="34" charset="0"/>
              </a:rPr>
              <a:t>Sargassum</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furcatum</a:t>
            </a:r>
            <a:endParaRPr lang="pt-BR" sz="1100" i="1" dirty="0" smtClean="0">
              <a:solidFill>
                <a:schemeClr val="tx2"/>
              </a:solidFill>
              <a:latin typeface="Arial" pitchFamily="34" charset="0"/>
              <a:cs typeface="Arial" pitchFamily="34" charset="0"/>
            </a:endParaRPr>
          </a:p>
        </p:txBody>
      </p:sp>
      <p:pic>
        <p:nvPicPr>
          <p:cNvPr id="1030" name="Picture 6" descr="E:\@@@@ICRS\algas\dic.jpg"/>
          <p:cNvPicPr>
            <a:picLocks noChangeAspect="1" noChangeArrowheads="1"/>
          </p:cNvPicPr>
          <p:nvPr/>
        </p:nvPicPr>
        <p:blipFill>
          <a:blip r:embed="rId11" cstate="print"/>
          <a:srcRect l="11393" t="12582" r="17893"/>
          <a:stretch>
            <a:fillRect/>
          </a:stretch>
        </p:blipFill>
        <p:spPr bwMode="auto">
          <a:xfrm>
            <a:off x="2987824" y="4437112"/>
            <a:ext cx="1260000" cy="1343419"/>
          </a:xfrm>
          <a:prstGeom prst="rect">
            <a:avLst/>
          </a:prstGeom>
          <a:noFill/>
        </p:spPr>
      </p:pic>
      <p:sp>
        <p:nvSpPr>
          <p:cNvPr id="22" name="Retângulo 21"/>
          <p:cNvSpPr/>
          <p:nvPr/>
        </p:nvSpPr>
        <p:spPr>
          <a:xfrm>
            <a:off x="3147499" y="5805264"/>
            <a:ext cx="920445" cy="261610"/>
          </a:xfrm>
          <a:prstGeom prst="rect">
            <a:avLst/>
          </a:prstGeom>
        </p:spPr>
        <p:txBody>
          <a:bodyPr wrap="none">
            <a:spAutoFit/>
          </a:bodyPr>
          <a:lstStyle/>
          <a:p>
            <a:r>
              <a:rPr lang="pt-BR" sz="1100" i="1" dirty="0" err="1" smtClean="0">
                <a:solidFill>
                  <a:schemeClr val="tx2"/>
                </a:solidFill>
                <a:latin typeface="Arial" pitchFamily="34" charset="0"/>
                <a:cs typeface="Arial" pitchFamily="34" charset="0"/>
              </a:rPr>
              <a:t>Dictyota</a:t>
            </a:r>
            <a:r>
              <a:rPr lang="pt-BR" sz="1100" i="1" dirty="0" smtClean="0">
                <a:solidFill>
                  <a:schemeClr val="tx2"/>
                </a:solidFill>
                <a:latin typeface="Arial" pitchFamily="34" charset="0"/>
                <a:cs typeface="Arial" pitchFamily="34" charset="0"/>
              </a:rPr>
              <a:t> </a:t>
            </a:r>
            <a:r>
              <a:rPr lang="pt-BR" sz="1100" dirty="0" err="1" smtClean="0">
                <a:solidFill>
                  <a:schemeClr val="tx2"/>
                </a:solidFill>
                <a:latin typeface="Arial" pitchFamily="34" charset="0"/>
                <a:cs typeface="Arial" pitchFamily="34" charset="0"/>
              </a:rPr>
              <a:t>sp</a:t>
            </a:r>
            <a:r>
              <a:rPr lang="pt-BR" sz="1100" dirty="0" smtClean="0">
                <a:solidFill>
                  <a:schemeClr val="tx2"/>
                </a:solidFill>
                <a:latin typeface="Arial" pitchFamily="34" charset="0"/>
                <a:cs typeface="Arial" pitchFamily="34" charset="0"/>
              </a:rPr>
              <a:t>.</a:t>
            </a:r>
          </a:p>
        </p:txBody>
      </p:sp>
      <p:sp>
        <p:nvSpPr>
          <p:cNvPr id="24" name="Retângulo 23"/>
          <p:cNvSpPr/>
          <p:nvPr/>
        </p:nvSpPr>
        <p:spPr>
          <a:xfrm>
            <a:off x="0" y="3861048"/>
            <a:ext cx="2160240" cy="261610"/>
          </a:xfrm>
          <a:prstGeom prst="rect">
            <a:avLst/>
          </a:prstGeom>
        </p:spPr>
        <p:txBody>
          <a:bodyPr wrap="square">
            <a:spAutoFit/>
          </a:bodyPr>
          <a:lstStyle/>
          <a:p>
            <a:pPr algn="ctr"/>
            <a:r>
              <a:rPr lang="pt-BR" sz="1100" i="1" dirty="0" err="1" smtClean="0">
                <a:solidFill>
                  <a:schemeClr val="tx2"/>
                </a:solidFill>
                <a:latin typeface="Arial" pitchFamily="34" charset="0"/>
                <a:cs typeface="Arial" pitchFamily="34" charset="0"/>
              </a:rPr>
              <a:t>Amphiroa</a:t>
            </a:r>
            <a:r>
              <a:rPr lang="pt-BR" sz="1100" i="1" dirty="0" smtClean="0">
                <a:solidFill>
                  <a:schemeClr val="tx2"/>
                </a:solidFill>
                <a:latin typeface="Arial" pitchFamily="34" charset="0"/>
                <a:cs typeface="Arial" pitchFamily="34" charset="0"/>
              </a:rPr>
              <a:t> </a:t>
            </a:r>
            <a:r>
              <a:rPr lang="pt-BR" sz="1100" dirty="0" err="1" smtClean="0">
                <a:solidFill>
                  <a:schemeClr val="tx2"/>
                </a:solidFill>
                <a:latin typeface="Arial" pitchFamily="34" charset="0"/>
                <a:cs typeface="Arial" pitchFamily="34" charset="0"/>
              </a:rPr>
              <a:t>sp</a:t>
            </a:r>
            <a:r>
              <a:rPr lang="pt-BR" sz="1100" i="1" dirty="0" smtClean="0">
                <a:solidFill>
                  <a:schemeClr val="tx2"/>
                </a:solidFill>
                <a:latin typeface="Arial" pitchFamily="34" charset="0"/>
                <a:cs typeface="Arial" pitchFamily="34" charset="0"/>
              </a:rPr>
              <a:t>.</a:t>
            </a:r>
          </a:p>
        </p:txBody>
      </p:sp>
      <p:sp>
        <p:nvSpPr>
          <p:cNvPr id="25" name="Retângulo 24"/>
          <p:cNvSpPr/>
          <p:nvPr/>
        </p:nvSpPr>
        <p:spPr>
          <a:xfrm>
            <a:off x="5659002" y="3861048"/>
            <a:ext cx="1361270" cy="261610"/>
          </a:xfrm>
          <a:prstGeom prst="rect">
            <a:avLst/>
          </a:prstGeom>
        </p:spPr>
        <p:txBody>
          <a:bodyPr wrap="none">
            <a:spAutoFit/>
          </a:bodyPr>
          <a:lstStyle/>
          <a:p>
            <a:pPr algn="ctr"/>
            <a:r>
              <a:rPr lang="pt-BR" sz="1100" i="1" dirty="0" err="1" smtClean="0">
                <a:solidFill>
                  <a:schemeClr val="tx2"/>
                </a:solidFill>
                <a:latin typeface="Arial" pitchFamily="34" charset="0"/>
                <a:cs typeface="Arial" pitchFamily="34" charset="0"/>
              </a:rPr>
              <a:t>Laurencia</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filiformis</a:t>
            </a:r>
            <a:endParaRPr lang="pt-BR" sz="1100" i="1" dirty="0" smtClean="0">
              <a:solidFill>
                <a:schemeClr val="tx2"/>
              </a:solidFill>
              <a:latin typeface="Arial" pitchFamily="34" charset="0"/>
              <a:cs typeface="Arial" pitchFamily="34" charset="0"/>
            </a:endParaRPr>
          </a:p>
        </p:txBody>
      </p:sp>
      <p:sp>
        <p:nvSpPr>
          <p:cNvPr id="26" name="Espaço Reservado para Rodapé 25"/>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27" name="Espaço Reservado para Data 26"/>
          <p:cNvSpPr>
            <a:spLocks noGrp="1"/>
          </p:cNvSpPr>
          <p:nvPr>
            <p:ph type="dt" sz="half" idx="10"/>
          </p:nvPr>
        </p:nvSpPr>
        <p:spPr/>
        <p:txBody>
          <a:bodyPr/>
          <a:lstStyle/>
          <a:p>
            <a:fld id="{19AF8CBA-C07F-475E-8E74-281FCC78F836}" type="datetime1">
              <a:rPr lang="en-US" smtClean="0"/>
              <a:pPr/>
              <a:t>7/8/2012</a:t>
            </a:fld>
            <a:endParaRPr lang="pt-BR"/>
          </a:p>
        </p:txBody>
      </p:sp>
      <p:pic>
        <p:nvPicPr>
          <p:cNvPr id="2" name="Picture 2" descr="E:\@@@@ICRS\algas\amphiroa.jpg"/>
          <p:cNvPicPr>
            <a:picLocks noChangeAspect="1" noChangeArrowheads="1"/>
          </p:cNvPicPr>
          <p:nvPr/>
        </p:nvPicPr>
        <p:blipFill>
          <a:blip r:embed="rId12" cstate="print"/>
          <a:srcRect l="8696" r="8696"/>
          <a:stretch>
            <a:fillRect/>
          </a:stretch>
        </p:blipFill>
        <p:spPr bwMode="auto">
          <a:xfrm>
            <a:off x="395536" y="2636912"/>
            <a:ext cx="1368152" cy="1244055"/>
          </a:xfrm>
          <a:prstGeom prst="rect">
            <a:avLst/>
          </a:prstGeom>
          <a:noFill/>
        </p:spPr>
      </p:pic>
      <p:pic>
        <p:nvPicPr>
          <p:cNvPr id="3" name="Picture 3" descr="E:\@@@@ICRS\CIMG4466.JPG"/>
          <p:cNvPicPr>
            <a:picLocks noChangeAspect="1" noChangeArrowheads="1"/>
          </p:cNvPicPr>
          <p:nvPr/>
        </p:nvPicPr>
        <p:blipFill>
          <a:blip r:embed="rId13" cstate="print"/>
          <a:srcRect l="9234" r="65520" b="68743"/>
          <a:stretch>
            <a:fillRect/>
          </a:stretch>
        </p:blipFill>
        <p:spPr bwMode="auto">
          <a:xfrm>
            <a:off x="5652120" y="2631769"/>
            <a:ext cx="1368152" cy="127042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7</a:t>
            </a:fld>
            <a:endParaRPr lang="pt-BR"/>
          </a:p>
        </p:txBody>
      </p:sp>
      <p:sp>
        <p:nvSpPr>
          <p:cNvPr id="5" name="CaixaDeTexto 4"/>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Multiple</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choice</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feeding</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experiments</a:t>
            </a:r>
            <a:endParaRPr lang="pt-BR" sz="3600" dirty="0" smtClean="0">
              <a:solidFill>
                <a:schemeClr val="tx2"/>
              </a:solidFill>
              <a:latin typeface="+mj-lt"/>
              <a:cs typeface="Arial" pitchFamily="34" charset="0"/>
            </a:endParaRPr>
          </a:p>
        </p:txBody>
      </p:sp>
      <p:sp>
        <p:nvSpPr>
          <p:cNvPr id="9" name="CaixaDeTexto 8"/>
          <p:cNvSpPr txBox="1"/>
          <p:nvPr/>
        </p:nvSpPr>
        <p:spPr>
          <a:xfrm>
            <a:off x="467544" y="2276872"/>
            <a:ext cx="4288592" cy="646331"/>
          </a:xfrm>
          <a:prstGeom prst="rect">
            <a:avLst/>
          </a:prstGeom>
          <a:noFill/>
        </p:spPr>
        <p:txBody>
          <a:bodyPr wrap="square" rtlCol="0">
            <a:spAutoFit/>
          </a:bodyPr>
          <a:lstStyle/>
          <a:p>
            <a:r>
              <a:rPr lang="pt-BR" sz="3600" dirty="0" smtClean="0">
                <a:solidFill>
                  <a:schemeClr val="bg1"/>
                </a:solidFill>
                <a:latin typeface="+mj-lt"/>
                <a:cs typeface="Arial" pitchFamily="34" charset="0"/>
              </a:rPr>
              <a:t>Frame da filmagem</a:t>
            </a:r>
          </a:p>
        </p:txBody>
      </p:sp>
      <p:sp>
        <p:nvSpPr>
          <p:cNvPr id="11" name="Espaço Reservado para Rodapé 10"/>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2" name="Espaço Reservado para Data 11"/>
          <p:cNvSpPr>
            <a:spLocks noGrp="1"/>
          </p:cNvSpPr>
          <p:nvPr>
            <p:ph type="dt" sz="half" idx="10"/>
          </p:nvPr>
        </p:nvSpPr>
        <p:spPr/>
        <p:txBody>
          <a:bodyPr/>
          <a:lstStyle/>
          <a:p>
            <a:fld id="{36393CDF-BE6A-4654-BE4F-C99C167E95F0}" type="datetime1">
              <a:rPr lang="en-US" smtClean="0"/>
              <a:pPr/>
              <a:t>7/8/2012</a:t>
            </a:fld>
            <a:endParaRPr lang="pt-BR"/>
          </a:p>
        </p:txBody>
      </p:sp>
      <p:pic>
        <p:nvPicPr>
          <p:cNvPr id="13314" name="Picture 2" descr="C:\@@@BACKUP2\THIAGO\Noronha\2011\2011-10-09\IMG_1105.jpg"/>
          <p:cNvPicPr>
            <a:picLocks noChangeAspect="1" noChangeArrowheads="1"/>
          </p:cNvPicPr>
          <p:nvPr/>
        </p:nvPicPr>
        <p:blipFill>
          <a:blip r:embed="rId3" cstate="print"/>
          <a:srcRect/>
          <a:stretch>
            <a:fillRect/>
          </a:stretch>
        </p:blipFill>
        <p:spPr bwMode="auto">
          <a:xfrm>
            <a:off x="4283968" y="2852936"/>
            <a:ext cx="4513303" cy="3008611"/>
          </a:xfrm>
          <a:prstGeom prst="rect">
            <a:avLst/>
          </a:prstGeom>
          <a:noFill/>
        </p:spPr>
      </p:pic>
      <p:pic>
        <p:nvPicPr>
          <p:cNvPr id="13315" name="Picture 3" descr="E:\@@@@ICRS\assay.jpg"/>
          <p:cNvPicPr>
            <a:picLocks noChangeAspect="1" noChangeArrowheads="1"/>
          </p:cNvPicPr>
          <p:nvPr/>
        </p:nvPicPr>
        <p:blipFill>
          <a:blip r:embed="rId4" cstate="print"/>
          <a:srcRect l="12506" t="11812" r="12781" b="14361"/>
          <a:stretch>
            <a:fillRect/>
          </a:stretch>
        </p:blipFill>
        <p:spPr bwMode="auto">
          <a:xfrm>
            <a:off x="323528" y="1052736"/>
            <a:ext cx="5832648" cy="324036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0"/>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8</a:t>
            </a:fld>
            <a:endParaRPr lang="pt-BR"/>
          </a:p>
        </p:txBody>
      </p:sp>
      <p:sp>
        <p:nvSpPr>
          <p:cNvPr id="5" name="CaixaDeTexto 4"/>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Study</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area</a:t>
            </a:r>
            <a:endParaRPr lang="pt-BR" sz="3600" dirty="0" smtClean="0">
              <a:solidFill>
                <a:schemeClr val="tx2"/>
              </a:solidFill>
              <a:latin typeface="+mj-lt"/>
              <a:cs typeface="Arial" pitchFamily="34" charset="0"/>
            </a:endParaRPr>
          </a:p>
        </p:txBody>
      </p:sp>
      <p:sp>
        <p:nvSpPr>
          <p:cNvPr id="9" name="Espaço Reservado para Rodapé 8"/>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0" name="Espaço Reservado para Data 9"/>
          <p:cNvSpPr>
            <a:spLocks noGrp="1"/>
          </p:cNvSpPr>
          <p:nvPr>
            <p:ph type="dt" sz="half" idx="10"/>
          </p:nvPr>
        </p:nvSpPr>
        <p:spPr/>
        <p:txBody>
          <a:bodyPr/>
          <a:lstStyle/>
          <a:p>
            <a:fld id="{FCE22CD7-4F3C-4006-9AAF-7D0D892865EF}" type="datetime1">
              <a:rPr lang="en-US" smtClean="0"/>
              <a:pPr/>
              <a:t>7/8/2012</a:t>
            </a:fld>
            <a:endParaRPr lang="pt-BR"/>
          </a:p>
        </p:txBody>
      </p:sp>
      <p:pic>
        <p:nvPicPr>
          <p:cNvPr id="14" name="Picture 4" descr="E:\@@@@ICRS\south_america.jpg"/>
          <p:cNvPicPr>
            <a:picLocks noChangeAspect="1" noChangeArrowheads="1"/>
          </p:cNvPicPr>
          <p:nvPr/>
        </p:nvPicPr>
        <p:blipFill>
          <a:blip r:embed="rId3" cstate="print"/>
          <a:srcRect/>
          <a:stretch>
            <a:fillRect/>
          </a:stretch>
        </p:blipFill>
        <p:spPr bwMode="auto">
          <a:xfrm>
            <a:off x="6660232" y="188640"/>
            <a:ext cx="2250182" cy="3069423"/>
          </a:xfrm>
          <a:prstGeom prst="rect">
            <a:avLst/>
          </a:prstGeom>
          <a:noFill/>
        </p:spPr>
      </p:pic>
      <p:pic>
        <p:nvPicPr>
          <p:cNvPr id="4098" name="Picture 2" descr="E:\@@@@ICRS\AC.jpg"/>
          <p:cNvPicPr>
            <a:picLocks noChangeAspect="1" noChangeArrowheads="1"/>
          </p:cNvPicPr>
          <p:nvPr/>
        </p:nvPicPr>
        <p:blipFill>
          <a:blip r:embed="rId4" cstate="print"/>
          <a:srcRect l="6156"/>
          <a:stretch>
            <a:fillRect/>
          </a:stretch>
        </p:blipFill>
        <p:spPr bwMode="auto">
          <a:xfrm>
            <a:off x="611560" y="1136873"/>
            <a:ext cx="5488310" cy="4524375"/>
          </a:xfrm>
          <a:prstGeom prst="rect">
            <a:avLst/>
          </a:prstGeom>
          <a:noFill/>
        </p:spPr>
      </p:pic>
      <p:pic>
        <p:nvPicPr>
          <p:cNvPr id="4099" name="Picture 3" descr="E:\@@@@ICRS\AC-escala.jpg"/>
          <p:cNvPicPr>
            <a:picLocks noChangeAspect="1" noChangeArrowheads="1"/>
          </p:cNvPicPr>
          <p:nvPr/>
        </p:nvPicPr>
        <p:blipFill>
          <a:blip r:embed="rId5" cstate="print"/>
          <a:srcRect/>
          <a:stretch>
            <a:fillRect/>
          </a:stretch>
        </p:blipFill>
        <p:spPr bwMode="auto">
          <a:xfrm>
            <a:off x="683568" y="5229200"/>
            <a:ext cx="981075" cy="361950"/>
          </a:xfrm>
          <a:prstGeom prst="rect">
            <a:avLst/>
          </a:prstGeom>
          <a:noFill/>
        </p:spPr>
      </p:pic>
      <p:sp>
        <p:nvSpPr>
          <p:cNvPr id="16" name="Retângulo 15"/>
          <p:cNvSpPr/>
          <p:nvPr/>
        </p:nvSpPr>
        <p:spPr>
          <a:xfrm>
            <a:off x="8244408" y="1844824"/>
            <a:ext cx="288032"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Elipse 18"/>
          <p:cNvSpPr/>
          <p:nvPr/>
        </p:nvSpPr>
        <p:spPr>
          <a:xfrm>
            <a:off x="3923928" y="3573016"/>
            <a:ext cx="122312" cy="122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Elipse 19"/>
          <p:cNvSpPr/>
          <p:nvPr/>
        </p:nvSpPr>
        <p:spPr>
          <a:xfrm>
            <a:off x="3995936" y="4077072"/>
            <a:ext cx="122312" cy="122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9</a:t>
            </a:fld>
            <a:endParaRPr lang="pt-BR"/>
          </a:p>
        </p:txBody>
      </p:sp>
      <p:graphicFrame>
        <p:nvGraphicFramePr>
          <p:cNvPr id="10" name="Gráfico 9"/>
          <p:cNvGraphicFramePr/>
          <p:nvPr/>
        </p:nvGraphicFramePr>
        <p:xfrm>
          <a:off x="251520" y="1124744"/>
          <a:ext cx="2376265" cy="2199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áfico 15"/>
          <p:cNvGraphicFramePr/>
          <p:nvPr/>
        </p:nvGraphicFramePr>
        <p:xfrm>
          <a:off x="4283968" y="908720"/>
          <a:ext cx="4565347" cy="2745441"/>
        </p:xfrm>
        <a:graphic>
          <a:graphicData uri="http://schemas.openxmlformats.org/drawingml/2006/chart">
            <c:chart xmlns:c="http://schemas.openxmlformats.org/drawingml/2006/chart" xmlns:r="http://schemas.openxmlformats.org/officeDocument/2006/relationships" r:id="rId4"/>
          </a:graphicData>
        </a:graphic>
      </p:graphicFrame>
      <p:sp>
        <p:nvSpPr>
          <p:cNvPr id="8" name="CaixaDeTexto 7"/>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Fish</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community</a:t>
            </a:r>
            <a:endParaRPr lang="pt-BR" sz="3600" dirty="0" smtClean="0">
              <a:solidFill>
                <a:schemeClr val="tx2"/>
              </a:solidFill>
              <a:latin typeface="+mj-lt"/>
              <a:cs typeface="Arial" pitchFamily="34" charset="0"/>
            </a:endParaRPr>
          </a:p>
        </p:txBody>
      </p:sp>
      <p:sp>
        <p:nvSpPr>
          <p:cNvPr id="9" name="Espaço Reservado para Rodapé 8"/>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2" name="Espaço Reservado para Data 11"/>
          <p:cNvSpPr>
            <a:spLocks noGrp="1"/>
          </p:cNvSpPr>
          <p:nvPr>
            <p:ph type="dt" sz="half" idx="10"/>
          </p:nvPr>
        </p:nvSpPr>
        <p:spPr/>
        <p:txBody>
          <a:bodyPr/>
          <a:lstStyle/>
          <a:p>
            <a:fld id="{B2BD0D56-4A9F-475E-B556-AD905A0F7EE0}" type="datetime1">
              <a:rPr lang="en-US" smtClean="0"/>
              <a:pPr/>
              <a:t>7/8/2012</a:t>
            </a:fld>
            <a:endParaRPr lang="pt-BR"/>
          </a:p>
        </p:txBody>
      </p:sp>
      <p:sp>
        <p:nvSpPr>
          <p:cNvPr id="17" name="CaixaDeTexto 16"/>
          <p:cNvSpPr txBox="1"/>
          <p:nvPr/>
        </p:nvSpPr>
        <p:spPr>
          <a:xfrm>
            <a:off x="2483768" y="1554245"/>
            <a:ext cx="1728192" cy="1154675"/>
          </a:xfrm>
          <a:prstGeom prst="rect">
            <a:avLst/>
          </a:prstGeom>
          <a:noFill/>
        </p:spPr>
        <p:txBody>
          <a:bodyPr wrap="square" rtlCol="0">
            <a:spAutoFit/>
          </a:bodyPr>
          <a:lstStyle/>
          <a:p>
            <a:pPr algn="ctr">
              <a:lnSpc>
                <a:spcPct val="150000"/>
              </a:lnSpc>
            </a:pPr>
            <a:r>
              <a:rPr lang="pt-BR" sz="1600" dirty="0" smtClean="0">
                <a:solidFill>
                  <a:schemeClr val="tx2"/>
                </a:solidFill>
                <a:latin typeface="Arial" pitchFamily="34" charset="0"/>
                <a:cs typeface="Arial" pitchFamily="34" charset="0"/>
              </a:rPr>
              <a:t>30% </a:t>
            </a:r>
            <a:r>
              <a:rPr lang="pt-BR" sz="1600" dirty="0" err="1" smtClean="0">
                <a:solidFill>
                  <a:schemeClr val="tx2"/>
                </a:solidFill>
                <a:latin typeface="Arial" pitchFamily="34" charset="0"/>
                <a:cs typeface="Arial" pitchFamily="34" charset="0"/>
              </a:rPr>
              <a:t>biomass</a:t>
            </a:r>
            <a:r>
              <a:rPr lang="pt-BR" sz="1600" dirty="0" smtClean="0">
                <a:solidFill>
                  <a:schemeClr val="tx2"/>
                </a:solidFill>
                <a:latin typeface="Arial" pitchFamily="34" charset="0"/>
                <a:cs typeface="Arial" pitchFamily="34" charset="0"/>
              </a:rPr>
              <a:t> </a:t>
            </a:r>
            <a:r>
              <a:rPr lang="pt-BR" sz="1600" dirty="0" err="1" smtClean="0">
                <a:solidFill>
                  <a:schemeClr val="tx2"/>
                </a:solidFill>
                <a:latin typeface="Arial" pitchFamily="34" charset="0"/>
                <a:cs typeface="Arial" pitchFamily="34" charset="0"/>
              </a:rPr>
              <a:t>of</a:t>
            </a:r>
            <a:r>
              <a:rPr lang="pt-BR" sz="1600" dirty="0" smtClean="0">
                <a:solidFill>
                  <a:schemeClr val="tx2"/>
                </a:solidFill>
                <a:latin typeface="Arial" pitchFamily="34" charset="0"/>
                <a:cs typeface="Arial" pitchFamily="34" charset="0"/>
              </a:rPr>
              <a:t> </a:t>
            </a:r>
            <a:r>
              <a:rPr lang="pt-BR" sz="1600" dirty="0" err="1" smtClean="0">
                <a:solidFill>
                  <a:schemeClr val="tx2"/>
                </a:solidFill>
                <a:latin typeface="Arial" pitchFamily="34" charset="0"/>
                <a:cs typeface="Arial" pitchFamily="34" charset="0"/>
              </a:rPr>
              <a:t>herbivores</a:t>
            </a:r>
            <a:endParaRPr lang="pt-BR" sz="1600" dirty="0" smtClean="0">
              <a:solidFill>
                <a:schemeClr val="tx2"/>
              </a:solidFill>
              <a:latin typeface="Arial" pitchFamily="34" charset="0"/>
              <a:cs typeface="Arial" pitchFamily="34" charset="0"/>
            </a:endParaRPr>
          </a:p>
          <a:p>
            <a:pPr algn="ctr">
              <a:lnSpc>
                <a:spcPct val="150000"/>
              </a:lnSpc>
            </a:pPr>
            <a:r>
              <a:rPr lang="pt-BR" sz="1600" dirty="0" smtClean="0">
                <a:solidFill>
                  <a:schemeClr val="tx2"/>
                </a:solidFill>
                <a:latin typeface="Arial" pitchFamily="34" charset="0"/>
                <a:cs typeface="Arial" pitchFamily="34" charset="0"/>
              </a:rPr>
              <a:t>	</a:t>
            </a:r>
          </a:p>
        </p:txBody>
      </p:sp>
      <p:pic>
        <p:nvPicPr>
          <p:cNvPr id="23" name="Picture 3" descr="C:\Users\Usuário\Desktop\peixes\Stegastes fuscus.JPG"/>
          <p:cNvPicPr>
            <a:picLocks noChangeAspect="1" noChangeArrowheads="1"/>
          </p:cNvPicPr>
          <p:nvPr/>
        </p:nvPicPr>
        <p:blipFill>
          <a:blip r:embed="rId5" cstate="print"/>
          <a:srcRect/>
          <a:stretch>
            <a:fillRect/>
          </a:stretch>
        </p:blipFill>
        <p:spPr bwMode="auto">
          <a:xfrm>
            <a:off x="5796136" y="188640"/>
            <a:ext cx="1152128" cy="846929"/>
          </a:xfrm>
          <a:prstGeom prst="rect">
            <a:avLst/>
          </a:prstGeom>
          <a:noFill/>
        </p:spPr>
      </p:pic>
      <p:pic>
        <p:nvPicPr>
          <p:cNvPr id="11268" name="Picture 4" descr="E:\@@@@ICRS\Nova pasta\IMG_1300a.jpg"/>
          <p:cNvPicPr>
            <a:picLocks noChangeAspect="1" noChangeArrowheads="1"/>
          </p:cNvPicPr>
          <p:nvPr/>
        </p:nvPicPr>
        <p:blipFill>
          <a:blip r:embed="rId6" cstate="print"/>
          <a:srcRect/>
          <a:stretch>
            <a:fillRect/>
          </a:stretch>
        </p:blipFill>
        <p:spPr bwMode="auto">
          <a:xfrm>
            <a:off x="6876256" y="764704"/>
            <a:ext cx="1080120" cy="810090"/>
          </a:xfrm>
          <a:prstGeom prst="rect">
            <a:avLst/>
          </a:prstGeom>
          <a:noFill/>
        </p:spPr>
      </p:pic>
      <p:pic>
        <p:nvPicPr>
          <p:cNvPr id="11269" name="Picture 5" descr="E:\@@@@ICRS\Nova pasta\SPA_TUI.jpg"/>
          <p:cNvPicPr>
            <a:picLocks noChangeAspect="1" noChangeArrowheads="1"/>
          </p:cNvPicPr>
          <p:nvPr/>
        </p:nvPicPr>
        <p:blipFill>
          <a:blip r:embed="rId7" cstate="print"/>
          <a:srcRect/>
          <a:stretch>
            <a:fillRect/>
          </a:stretch>
        </p:blipFill>
        <p:spPr bwMode="auto">
          <a:xfrm>
            <a:off x="7740352" y="1340768"/>
            <a:ext cx="1152128" cy="86409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10</a:t>
            </a:fld>
            <a:endParaRPr lang="pt-BR"/>
          </a:p>
        </p:txBody>
      </p:sp>
      <p:graphicFrame>
        <p:nvGraphicFramePr>
          <p:cNvPr id="10" name="Gráfico 9"/>
          <p:cNvGraphicFramePr/>
          <p:nvPr/>
        </p:nvGraphicFramePr>
        <p:xfrm>
          <a:off x="251520" y="1124744"/>
          <a:ext cx="2376265" cy="2199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áfico 15"/>
          <p:cNvGraphicFramePr/>
          <p:nvPr/>
        </p:nvGraphicFramePr>
        <p:xfrm>
          <a:off x="4283968" y="908720"/>
          <a:ext cx="4565347" cy="2745441"/>
        </p:xfrm>
        <a:graphic>
          <a:graphicData uri="http://schemas.openxmlformats.org/drawingml/2006/chart">
            <c:chart xmlns:c="http://schemas.openxmlformats.org/drawingml/2006/chart" xmlns:r="http://schemas.openxmlformats.org/officeDocument/2006/relationships" r:id="rId4"/>
          </a:graphicData>
        </a:graphic>
      </p:graphicFrame>
      <p:sp>
        <p:nvSpPr>
          <p:cNvPr id="8" name="CaixaDeTexto 7"/>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Fish</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community</a:t>
            </a:r>
            <a:endParaRPr lang="pt-BR" sz="3600" dirty="0" smtClean="0">
              <a:solidFill>
                <a:schemeClr val="tx2"/>
              </a:solidFill>
              <a:latin typeface="+mj-lt"/>
              <a:cs typeface="Arial" pitchFamily="34" charset="0"/>
            </a:endParaRPr>
          </a:p>
        </p:txBody>
      </p:sp>
      <p:sp>
        <p:nvSpPr>
          <p:cNvPr id="9" name="Espaço Reservado para Rodapé 8"/>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2" name="Espaço Reservado para Data 11"/>
          <p:cNvSpPr>
            <a:spLocks noGrp="1"/>
          </p:cNvSpPr>
          <p:nvPr>
            <p:ph type="dt" sz="half" idx="10"/>
          </p:nvPr>
        </p:nvSpPr>
        <p:spPr/>
        <p:txBody>
          <a:bodyPr/>
          <a:lstStyle/>
          <a:p>
            <a:fld id="{B2BD0D56-4A9F-475E-B556-AD905A0F7EE0}" type="datetime1">
              <a:rPr lang="en-US" smtClean="0"/>
              <a:pPr/>
              <a:t>7/8/2012</a:t>
            </a:fld>
            <a:endParaRPr lang="pt-BR"/>
          </a:p>
        </p:txBody>
      </p:sp>
      <p:sp>
        <p:nvSpPr>
          <p:cNvPr id="17" name="CaixaDeTexto 16"/>
          <p:cNvSpPr txBox="1"/>
          <p:nvPr/>
        </p:nvSpPr>
        <p:spPr>
          <a:xfrm>
            <a:off x="2483768" y="1554245"/>
            <a:ext cx="1728192" cy="1154675"/>
          </a:xfrm>
          <a:prstGeom prst="rect">
            <a:avLst/>
          </a:prstGeom>
          <a:noFill/>
        </p:spPr>
        <p:txBody>
          <a:bodyPr wrap="square" rtlCol="0">
            <a:spAutoFit/>
          </a:bodyPr>
          <a:lstStyle/>
          <a:p>
            <a:pPr algn="ctr">
              <a:lnSpc>
                <a:spcPct val="150000"/>
              </a:lnSpc>
            </a:pPr>
            <a:r>
              <a:rPr lang="pt-BR" sz="1600" dirty="0" smtClean="0">
                <a:solidFill>
                  <a:schemeClr val="tx2"/>
                </a:solidFill>
                <a:latin typeface="Arial" pitchFamily="34" charset="0"/>
                <a:cs typeface="Arial" pitchFamily="34" charset="0"/>
              </a:rPr>
              <a:t>30% </a:t>
            </a:r>
            <a:r>
              <a:rPr lang="pt-BR" sz="1600" dirty="0" err="1" smtClean="0">
                <a:solidFill>
                  <a:schemeClr val="tx2"/>
                </a:solidFill>
                <a:latin typeface="Arial" pitchFamily="34" charset="0"/>
                <a:cs typeface="Arial" pitchFamily="34" charset="0"/>
              </a:rPr>
              <a:t>biomass</a:t>
            </a:r>
            <a:r>
              <a:rPr lang="pt-BR" sz="1600" dirty="0" smtClean="0">
                <a:solidFill>
                  <a:schemeClr val="tx2"/>
                </a:solidFill>
                <a:latin typeface="Arial" pitchFamily="34" charset="0"/>
                <a:cs typeface="Arial" pitchFamily="34" charset="0"/>
              </a:rPr>
              <a:t> </a:t>
            </a:r>
            <a:r>
              <a:rPr lang="pt-BR" sz="1600" dirty="0" err="1" smtClean="0">
                <a:solidFill>
                  <a:schemeClr val="tx2"/>
                </a:solidFill>
                <a:latin typeface="Arial" pitchFamily="34" charset="0"/>
                <a:cs typeface="Arial" pitchFamily="34" charset="0"/>
              </a:rPr>
              <a:t>of</a:t>
            </a:r>
            <a:r>
              <a:rPr lang="pt-BR" sz="1600" dirty="0" smtClean="0">
                <a:solidFill>
                  <a:schemeClr val="tx2"/>
                </a:solidFill>
                <a:latin typeface="Arial" pitchFamily="34" charset="0"/>
                <a:cs typeface="Arial" pitchFamily="34" charset="0"/>
              </a:rPr>
              <a:t> </a:t>
            </a:r>
            <a:r>
              <a:rPr lang="pt-BR" sz="1600" dirty="0" err="1" smtClean="0">
                <a:solidFill>
                  <a:schemeClr val="tx2"/>
                </a:solidFill>
                <a:latin typeface="Arial" pitchFamily="34" charset="0"/>
                <a:cs typeface="Arial" pitchFamily="34" charset="0"/>
              </a:rPr>
              <a:t>herbivores</a:t>
            </a:r>
            <a:endParaRPr lang="pt-BR" sz="1600" dirty="0" smtClean="0">
              <a:solidFill>
                <a:schemeClr val="tx2"/>
              </a:solidFill>
              <a:latin typeface="Arial" pitchFamily="34" charset="0"/>
              <a:cs typeface="Arial" pitchFamily="34" charset="0"/>
            </a:endParaRPr>
          </a:p>
          <a:p>
            <a:pPr algn="ctr">
              <a:lnSpc>
                <a:spcPct val="150000"/>
              </a:lnSpc>
            </a:pPr>
            <a:r>
              <a:rPr lang="pt-BR" sz="1600" dirty="0" smtClean="0">
                <a:solidFill>
                  <a:schemeClr val="tx2"/>
                </a:solidFill>
                <a:latin typeface="Arial" pitchFamily="34" charset="0"/>
                <a:cs typeface="Arial" pitchFamily="34" charset="0"/>
              </a:rPr>
              <a:t>	</a:t>
            </a:r>
          </a:p>
        </p:txBody>
      </p:sp>
      <p:graphicFrame>
        <p:nvGraphicFramePr>
          <p:cNvPr id="18" name="Gráfico 17"/>
          <p:cNvGraphicFramePr/>
          <p:nvPr/>
        </p:nvGraphicFramePr>
        <p:xfrm>
          <a:off x="179512" y="3501008"/>
          <a:ext cx="2448272" cy="22322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Gráfico 18"/>
          <p:cNvGraphicFramePr/>
          <p:nvPr/>
        </p:nvGraphicFramePr>
        <p:xfrm>
          <a:off x="4283968" y="3645024"/>
          <a:ext cx="3563888" cy="2376264"/>
        </p:xfrm>
        <a:graphic>
          <a:graphicData uri="http://schemas.openxmlformats.org/drawingml/2006/chart">
            <c:chart xmlns:c="http://schemas.openxmlformats.org/drawingml/2006/chart" xmlns:r="http://schemas.openxmlformats.org/officeDocument/2006/relationships" r:id="rId6"/>
          </a:graphicData>
        </a:graphic>
      </p:graphicFrame>
      <p:sp>
        <p:nvSpPr>
          <p:cNvPr id="21" name="Retângulo 20"/>
          <p:cNvSpPr/>
          <p:nvPr/>
        </p:nvSpPr>
        <p:spPr>
          <a:xfrm rot="16200000">
            <a:off x="3727118" y="4129866"/>
            <a:ext cx="1503938" cy="246221"/>
          </a:xfrm>
          <a:prstGeom prst="rect">
            <a:avLst/>
          </a:prstGeom>
        </p:spPr>
        <p:txBody>
          <a:bodyPr wrap="none">
            <a:spAutoFit/>
          </a:bodyPr>
          <a:lstStyle/>
          <a:p>
            <a:r>
              <a:rPr lang="pt-BR" sz="1000" dirty="0" err="1" smtClean="0">
                <a:latin typeface="Arial" pitchFamily="34" charset="0"/>
                <a:cs typeface="Arial" pitchFamily="34" charset="0"/>
              </a:rPr>
              <a:t>Biomass</a:t>
            </a:r>
            <a:r>
              <a:rPr lang="pt-BR" sz="1000" dirty="0" smtClean="0">
                <a:latin typeface="Arial" pitchFamily="34" charset="0"/>
                <a:cs typeface="Arial" pitchFamily="34" charset="0"/>
              </a:rPr>
              <a:t> (g.20m</a:t>
            </a:r>
            <a:r>
              <a:rPr lang="pt-BR" sz="1000" baseline="30000" dirty="0" smtClean="0">
                <a:latin typeface="Arial" pitchFamily="34" charset="0"/>
                <a:cs typeface="Arial" pitchFamily="34" charset="0"/>
              </a:rPr>
              <a:t>-1</a:t>
            </a:r>
            <a:r>
              <a:rPr lang="pt-BR" sz="1000" dirty="0" smtClean="0">
                <a:latin typeface="Arial" pitchFamily="34" charset="0"/>
                <a:cs typeface="Arial" pitchFamily="34" charset="0"/>
              </a:rPr>
              <a:t> ±SE)</a:t>
            </a:r>
            <a:endParaRPr lang="pt-BR" sz="1000" dirty="0"/>
          </a:p>
        </p:txBody>
      </p:sp>
      <p:sp>
        <p:nvSpPr>
          <p:cNvPr id="22" name="CaixaDeTexto 21"/>
          <p:cNvSpPr txBox="1"/>
          <p:nvPr/>
        </p:nvSpPr>
        <p:spPr>
          <a:xfrm>
            <a:off x="2483768" y="4146533"/>
            <a:ext cx="1728192" cy="1200329"/>
          </a:xfrm>
          <a:prstGeom prst="rect">
            <a:avLst/>
          </a:prstGeom>
          <a:noFill/>
        </p:spPr>
        <p:txBody>
          <a:bodyPr wrap="square" rtlCol="0">
            <a:spAutoFit/>
          </a:bodyPr>
          <a:lstStyle/>
          <a:p>
            <a:pPr algn="ctr">
              <a:lnSpc>
                <a:spcPct val="150000"/>
              </a:lnSpc>
            </a:pPr>
            <a:r>
              <a:rPr lang="pt-BR" sz="1600" dirty="0" smtClean="0">
                <a:solidFill>
                  <a:schemeClr val="tx2"/>
                </a:solidFill>
                <a:latin typeface="Arial" pitchFamily="34" charset="0"/>
                <a:cs typeface="Arial" pitchFamily="34" charset="0"/>
              </a:rPr>
              <a:t>20% </a:t>
            </a:r>
            <a:r>
              <a:rPr lang="pt-BR" sz="1600" dirty="0" err="1" smtClean="0">
                <a:solidFill>
                  <a:schemeClr val="tx2"/>
                </a:solidFill>
                <a:latin typeface="Arial" pitchFamily="34" charset="0"/>
                <a:cs typeface="Arial" pitchFamily="34" charset="0"/>
              </a:rPr>
              <a:t>biomass</a:t>
            </a:r>
            <a:r>
              <a:rPr lang="pt-BR" sz="1600" dirty="0" smtClean="0">
                <a:solidFill>
                  <a:schemeClr val="tx2"/>
                </a:solidFill>
                <a:latin typeface="Arial" pitchFamily="34" charset="0"/>
                <a:cs typeface="Arial" pitchFamily="34" charset="0"/>
              </a:rPr>
              <a:t> </a:t>
            </a:r>
            <a:r>
              <a:rPr lang="pt-BR" sz="1600" dirty="0" err="1" smtClean="0">
                <a:solidFill>
                  <a:schemeClr val="tx2"/>
                </a:solidFill>
                <a:latin typeface="Arial" pitchFamily="34" charset="0"/>
                <a:cs typeface="Arial" pitchFamily="34" charset="0"/>
              </a:rPr>
              <a:t>of</a:t>
            </a:r>
            <a:r>
              <a:rPr lang="pt-BR" sz="1600" dirty="0" smtClean="0">
                <a:solidFill>
                  <a:schemeClr val="tx2"/>
                </a:solidFill>
                <a:latin typeface="Arial" pitchFamily="34" charset="0"/>
                <a:cs typeface="Arial" pitchFamily="34" charset="0"/>
              </a:rPr>
              <a:t> </a:t>
            </a:r>
            <a:r>
              <a:rPr lang="pt-BR" sz="1600" dirty="0" err="1" smtClean="0">
                <a:solidFill>
                  <a:schemeClr val="tx2"/>
                </a:solidFill>
                <a:latin typeface="Arial" pitchFamily="34" charset="0"/>
                <a:cs typeface="Arial" pitchFamily="34" charset="0"/>
              </a:rPr>
              <a:t>omnivores</a:t>
            </a:r>
            <a:endParaRPr lang="pt-BR" sz="1600" dirty="0" smtClean="0">
              <a:solidFill>
                <a:schemeClr val="tx2"/>
              </a:solidFill>
              <a:latin typeface="Arial" pitchFamily="34" charset="0"/>
              <a:cs typeface="Arial" pitchFamily="34" charset="0"/>
            </a:endParaRPr>
          </a:p>
          <a:p>
            <a:pPr algn="ctr">
              <a:lnSpc>
                <a:spcPct val="150000"/>
              </a:lnSpc>
            </a:pPr>
            <a:r>
              <a:rPr lang="pt-BR" sz="1600" dirty="0" smtClean="0">
                <a:solidFill>
                  <a:schemeClr val="tx2"/>
                </a:solidFill>
                <a:latin typeface="Arial" pitchFamily="34" charset="0"/>
                <a:cs typeface="Arial" pitchFamily="34" charset="0"/>
              </a:rPr>
              <a:t>	</a:t>
            </a:r>
          </a:p>
        </p:txBody>
      </p:sp>
      <p:pic>
        <p:nvPicPr>
          <p:cNvPr id="23" name="Picture 3" descr="C:\Users\Usuário\Desktop\peixes\Stegastes fuscus.JPG"/>
          <p:cNvPicPr>
            <a:picLocks noChangeAspect="1" noChangeArrowheads="1"/>
          </p:cNvPicPr>
          <p:nvPr/>
        </p:nvPicPr>
        <p:blipFill>
          <a:blip r:embed="rId7" cstate="print"/>
          <a:srcRect/>
          <a:stretch>
            <a:fillRect/>
          </a:stretch>
        </p:blipFill>
        <p:spPr bwMode="auto">
          <a:xfrm>
            <a:off x="5796136" y="188640"/>
            <a:ext cx="1152128" cy="846929"/>
          </a:xfrm>
          <a:prstGeom prst="rect">
            <a:avLst/>
          </a:prstGeom>
          <a:noFill/>
        </p:spPr>
      </p:pic>
      <p:pic>
        <p:nvPicPr>
          <p:cNvPr id="11266" name="Picture 2" descr="E:\@@@@ICRS\peixes\STE HIS deitado 1.jpg"/>
          <p:cNvPicPr>
            <a:picLocks noChangeAspect="1" noChangeArrowheads="1"/>
          </p:cNvPicPr>
          <p:nvPr/>
        </p:nvPicPr>
        <p:blipFill>
          <a:blip r:embed="rId8" cstate="print"/>
          <a:srcRect/>
          <a:stretch>
            <a:fillRect/>
          </a:stretch>
        </p:blipFill>
        <p:spPr bwMode="auto">
          <a:xfrm>
            <a:off x="6084168" y="3717032"/>
            <a:ext cx="960113" cy="720108"/>
          </a:xfrm>
          <a:prstGeom prst="rect">
            <a:avLst/>
          </a:prstGeom>
          <a:noFill/>
        </p:spPr>
      </p:pic>
      <p:pic>
        <p:nvPicPr>
          <p:cNvPr id="11268" name="Picture 4" descr="E:\@@@@ICRS\Nova pasta\IMG_1300a.jpg"/>
          <p:cNvPicPr>
            <a:picLocks noChangeAspect="1" noChangeArrowheads="1"/>
          </p:cNvPicPr>
          <p:nvPr/>
        </p:nvPicPr>
        <p:blipFill>
          <a:blip r:embed="rId9" cstate="print"/>
          <a:srcRect/>
          <a:stretch>
            <a:fillRect/>
          </a:stretch>
        </p:blipFill>
        <p:spPr bwMode="auto">
          <a:xfrm>
            <a:off x="6876256" y="764704"/>
            <a:ext cx="1080120" cy="810090"/>
          </a:xfrm>
          <a:prstGeom prst="rect">
            <a:avLst/>
          </a:prstGeom>
          <a:noFill/>
        </p:spPr>
      </p:pic>
      <p:pic>
        <p:nvPicPr>
          <p:cNvPr id="11269" name="Picture 5" descr="E:\@@@@ICRS\Nova pasta\SPA_TUI.jpg"/>
          <p:cNvPicPr>
            <a:picLocks noChangeAspect="1" noChangeArrowheads="1"/>
          </p:cNvPicPr>
          <p:nvPr/>
        </p:nvPicPr>
        <p:blipFill>
          <a:blip r:embed="rId10" cstate="print"/>
          <a:srcRect/>
          <a:stretch>
            <a:fillRect/>
          </a:stretch>
        </p:blipFill>
        <p:spPr bwMode="auto">
          <a:xfrm>
            <a:off x="7740352" y="1340768"/>
            <a:ext cx="1152128" cy="864096"/>
          </a:xfrm>
          <a:prstGeom prst="rect">
            <a:avLst/>
          </a:prstGeom>
          <a:noFill/>
        </p:spPr>
      </p:pic>
    </p:spTree>
    <p:extLst>
      <p:ext uri="{BB962C8B-B14F-4D97-AF65-F5344CB8AC3E}">
        <p14:creationId xmlns:p14="http://schemas.microsoft.com/office/powerpoint/2010/main" val="4182700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tângulo 31"/>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11</a:t>
            </a:fld>
            <a:endParaRPr lang="pt-BR"/>
          </a:p>
        </p:txBody>
      </p:sp>
      <p:sp>
        <p:nvSpPr>
          <p:cNvPr id="28" name="CaixaDeTexto 27"/>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Algal</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mass</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lost</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after</a:t>
            </a:r>
            <a:r>
              <a:rPr lang="pt-BR" sz="3600" dirty="0" smtClean="0">
                <a:solidFill>
                  <a:schemeClr val="tx2"/>
                </a:solidFill>
                <a:latin typeface="+mj-lt"/>
                <a:cs typeface="Arial" pitchFamily="34" charset="0"/>
              </a:rPr>
              <a:t> 1h</a:t>
            </a:r>
          </a:p>
        </p:txBody>
      </p:sp>
      <p:pic>
        <p:nvPicPr>
          <p:cNvPr id="2050" name="Picture 2" descr="E:\@@@@ICRS\algas\amphiroa.jpg"/>
          <p:cNvPicPr>
            <a:picLocks noChangeAspect="1" noChangeArrowheads="1"/>
          </p:cNvPicPr>
          <p:nvPr/>
        </p:nvPicPr>
        <p:blipFill>
          <a:blip r:embed="rId3" cstate="print"/>
          <a:srcRect r="4578" b="6842"/>
          <a:stretch>
            <a:fillRect/>
          </a:stretch>
        </p:blipFill>
        <p:spPr bwMode="auto">
          <a:xfrm>
            <a:off x="6708265" y="2348880"/>
            <a:ext cx="2160240" cy="1584176"/>
          </a:xfrm>
          <a:prstGeom prst="rect">
            <a:avLst/>
          </a:prstGeom>
          <a:noFill/>
        </p:spPr>
      </p:pic>
      <p:pic>
        <p:nvPicPr>
          <p:cNvPr id="2051" name="Picture 3" descr="E:\@@@@ICRS\algas\spy.jpg"/>
          <p:cNvPicPr>
            <a:picLocks noChangeAspect="1" noChangeArrowheads="1"/>
          </p:cNvPicPr>
          <p:nvPr/>
        </p:nvPicPr>
        <p:blipFill>
          <a:blip r:embed="rId4" cstate="print"/>
          <a:srcRect/>
          <a:stretch>
            <a:fillRect/>
          </a:stretch>
        </p:blipFill>
        <p:spPr bwMode="auto">
          <a:xfrm>
            <a:off x="6708265" y="404664"/>
            <a:ext cx="2184215" cy="1638068"/>
          </a:xfrm>
          <a:prstGeom prst="rect">
            <a:avLst/>
          </a:prstGeom>
          <a:noFill/>
        </p:spPr>
      </p:pic>
      <p:pic>
        <p:nvPicPr>
          <p:cNvPr id="2052" name="Picture 4" descr="E:\@@@@ICRS\algas\dic.jpg"/>
          <p:cNvPicPr>
            <a:picLocks noChangeAspect="1" noChangeArrowheads="1"/>
          </p:cNvPicPr>
          <p:nvPr/>
        </p:nvPicPr>
        <p:blipFill>
          <a:blip r:embed="rId5" cstate="print"/>
          <a:srcRect t="11595"/>
          <a:stretch>
            <a:fillRect/>
          </a:stretch>
        </p:blipFill>
        <p:spPr bwMode="auto">
          <a:xfrm>
            <a:off x="6708265" y="4221088"/>
            <a:ext cx="2160239" cy="1647091"/>
          </a:xfrm>
          <a:prstGeom prst="rect">
            <a:avLst/>
          </a:prstGeom>
          <a:noFill/>
        </p:spPr>
      </p:pic>
      <p:sp>
        <p:nvSpPr>
          <p:cNvPr id="30" name="Espaço Reservado para Rodapé 29"/>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31" name="Espaço Reservado para Data 30"/>
          <p:cNvSpPr>
            <a:spLocks noGrp="1"/>
          </p:cNvSpPr>
          <p:nvPr>
            <p:ph type="dt" sz="half" idx="10"/>
          </p:nvPr>
        </p:nvSpPr>
        <p:spPr/>
        <p:txBody>
          <a:bodyPr/>
          <a:lstStyle/>
          <a:p>
            <a:fld id="{AD08E7C0-EC7A-486A-A12B-DAA506DB4963}" type="datetime1">
              <a:rPr lang="en-US" smtClean="0"/>
              <a:pPr/>
              <a:t>7/8/2012</a:t>
            </a:fld>
            <a:endParaRPr lang="pt-BR"/>
          </a:p>
        </p:txBody>
      </p:sp>
      <p:pic>
        <p:nvPicPr>
          <p:cNvPr id="3" name="Imagem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889" y="1693597"/>
            <a:ext cx="6434335" cy="382137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ângulo 21"/>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12</a:t>
            </a:fld>
            <a:endParaRPr lang="pt-BR"/>
          </a:p>
        </p:txBody>
      </p:sp>
      <p:sp>
        <p:nvSpPr>
          <p:cNvPr id="19" name="CaixaDeTexto 18"/>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Bites</a:t>
            </a:r>
            <a:endParaRPr lang="pt-BR" sz="3600" dirty="0" smtClean="0">
              <a:solidFill>
                <a:schemeClr val="tx2"/>
              </a:solidFill>
              <a:latin typeface="+mj-lt"/>
              <a:cs typeface="Arial" pitchFamily="34" charset="0"/>
            </a:endParaRPr>
          </a:p>
        </p:txBody>
      </p:sp>
      <p:sp>
        <p:nvSpPr>
          <p:cNvPr id="20" name="Espaço Reservado para Rodapé 19"/>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21" name="Espaço Reservado para Data 20"/>
          <p:cNvSpPr>
            <a:spLocks noGrp="1"/>
          </p:cNvSpPr>
          <p:nvPr>
            <p:ph type="dt" sz="half" idx="10"/>
          </p:nvPr>
        </p:nvSpPr>
        <p:spPr/>
        <p:txBody>
          <a:bodyPr/>
          <a:lstStyle/>
          <a:p>
            <a:fld id="{D5E7FE14-5F67-4034-8015-6DEDBD9B4E55}" type="datetime1">
              <a:rPr lang="en-US" smtClean="0"/>
              <a:pPr/>
              <a:t>7/8/2012</a:t>
            </a:fld>
            <a:endParaRPr lang="pt-BR"/>
          </a:p>
        </p:txBody>
      </p:sp>
      <p:graphicFrame>
        <p:nvGraphicFramePr>
          <p:cNvPr id="27" name="Gráfico 26"/>
          <p:cNvGraphicFramePr/>
          <p:nvPr/>
        </p:nvGraphicFramePr>
        <p:xfrm>
          <a:off x="467544" y="1988840"/>
          <a:ext cx="6379939" cy="3805014"/>
        </p:xfrm>
        <a:graphic>
          <a:graphicData uri="http://schemas.openxmlformats.org/drawingml/2006/chart">
            <c:chart xmlns:c="http://schemas.openxmlformats.org/drawingml/2006/chart" xmlns:r="http://schemas.openxmlformats.org/officeDocument/2006/relationships" r:id="rId3"/>
          </a:graphicData>
        </a:graphic>
      </p:graphicFrame>
      <p:pic>
        <p:nvPicPr>
          <p:cNvPr id="5123" name="Picture 3" descr="E:\@@@@ICRS\peixes\STE HIS deitado 1.jpg"/>
          <p:cNvPicPr>
            <a:picLocks noChangeAspect="1" noChangeArrowheads="1"/>
          </p:cNvPicPr>
          <p:nvPr/>
        </p:nvPicPr>
        <p:blipFill>
          <a:blip r:embed="rId4" cstate="print"/>
          <a:srcRect/>
          <a:stretch>
            <a:fillRect/>
          </a:stretch>
        </p:blipFill>
        <p:spPr bwMode="auto">
          <a:xfrm>
            <a:off x="2339752" y="474100"/>
            <a:ext cx="2208174" cy="1656184"/>
          </a:xfrm>
          <a:prstGeom prst="rect">
            <a:avLst/>
          </a:prstGeom>
          <a:noFill/>
        </p:spPr>
      </p:pic>
      <p:pic>
        <p:nvPicPr>
          <p:cNvPr id="5124" name="Picture 4" descr="C:\@@@BACKUP2\photoquadrats\IMG_4655.JPG"/>
          <p:cNvPicPr>
            <a:picLocks noChangeAspect="1" noChangeArrowheads="1"/>
          </p:cNvPicPr>
          <p:nvPr/>
        </p:nvPicPr>
        <p:blipFill>
          <a:blip r:embed="rId5" cstate="print"/>
          <a:srcRect r="16667" b="18514"/>
          <a:stretch>
            <a:fillRect/>
          </a:stretch>
        </p:blipFill>
        <p:spPr bwMode="auto">
          <a:xfrm>
            <a:off x="4355976" y="1194180"/>
            <a:ext cx="2160240" cy="1584176"/>
          </a:xfrm>
          <a:prstGeom prst="rect">
            <a:avLst/>
          </a:prstGeom>
          <a:noFill/>
        </p:spPr>
      </p:pic>
      <p:pic>
        <p:nvPicPr>
          <p:cNvPr id="5125" name="Picture 5" descr="E:\@@@@ICRS\Nova pasta\IMG_1607.JPG"/>
          <p:cNvPicPr>
            <a:picLocks noChangeAspect="1" noChangeArrowheads="1"/>
          </p:cNvPicPr>
          <p:nvPr/>
        </p:nvPicPr>
        <p:blipFill>
          <a:blip r:embed="rId6" cstate="print"/>
          <a:srcRect l="11325" t="7407" r="19440" b="29630"/>
          <a:stretch>
            <a:fillRect/>
          </a:stretch>
        </p:blipFill>
        <p:spPr bwMode="auto">
          <a:xfrm>
            <a:off x="6300192" y="1914260"/>
            <a:ext cx="2376264" cy="144273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ângulo 21"/>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13</a:t>
            </a:fld>
            <a:endParaRPr lang="pt-BR"/>
          </a:p>
        </p:txBody>
      </p:sp>
      <p:graphicFrame>
        <p:nvGraphicFramePr>
          <p:cNvPr id="11" name="Gráfico 10"/>
          <p:cNvGraphicFramePr/>
          <p:nvPr/>
        </p:nvGraphicFramePr>
        <p:xfrm>
          <a:off x="683568" y="1052736"/>
          <a:ext cx="3672408" cy="22445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p:cNvGraphicFramePr/>
          <p:nvPr/>
        </p:nvGraphicFramePr>
        <p:xfrm>
          <a:off x="683568" y="3356992"/>
          <a:ext cx="3672408" cy="2232247"/>
        </p:xfrm>
        <a:graphic>
          <a:graphicData uri="http://schemas.openxmlformats.org/drawingml/2006/chart">
            <c:chart xmlns:c="http://schemas.openxmlformats.org/drawingml/2006/chart" xmlns:r="http://schemas.openxmlformats.org/officeDocument/2006/relationships" r:id="rId4"/>
          </a:graphicData>
        </a:graphic>
      </p:graphicFrame>
      <p:sp>
        <p:nvSpPr>
          <p:cNvPr id="9" name="CaixaDeTexto 8"/>
          <p:cNvSpPr txBox="1"/>
          <p:nvPr/>
        </p:nvSpPr>
        <p:spPr>
          <a:xfrm rot="16200000">
            <a:off x="-828599" y="3212976"/>
            <a:ext cx="2592288" cy="288032"/>
          </a:xfrm>
          <a:prstGeom prst="rect">
            <a:avLst/>
          </a:prstGeom>
          <a:noFill/>
        </p:spPr>
        <p:txBody>
          <a:bodyPr wrap="square" rtlCol="0">
            <a:spAutoFit/>
          </a:bodyPr>
          <a:lstStyle/>
          <a:p>
            <a:r>
              <a:rPr lang="pt-BR" sz="1200" dirty="0" err="1" smtClean="0">
                <a:latin typeface="Arial" pitchFamily="34" charset="0"/>
                <a:cs typeface="Arial" pitchFamily="34" charset="0"/>
              </a:rPr>
              <a:t>Selectivity</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index</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mean</a:t>
            </a:r>
            <a:r>
              <a:rPr lang="pt-BR" sz="1200" dirty="0" smtClean="0">
                <a:latin typeface="Arial" pitchFamily="34" charset="0"/>
                <a:cs typeface="Arial" pitchFamily="34" charset="0"/>
              </a:rPr>
              <a:t> </a:t>
            </a:r>
            <a:r>
              <a:rPr lang="pt-BR" sz="1200" i="1" dirty="0" smtClean="0">
                <a:latin typeface="Arial" pitchFamily="34" charset="0"/>
                <a:cs typeface="Arial" pitchFamily="34" charset="0"/>
              </a:rPr>
              <a:t>L</a:t>
            </a:r>
            <a:r>
              <a:rPr lang="pt-BR" sz="1200" dirty="0" smtClean="0">
                <a:latin typeface="Arial" pitchFamily="34" charset="0"/>
                <a:cs typeface="Arial" pitchFamily="34" charset="0"/>
              </a:rPr>
              <a:t> ± 95% CI)</a:t>
            </a:r>
            <a:endParaRPr lang="pt-BR" sz="1200" dirty="0">
              <a:latin typeface="Arial" pitchFamily="34" charset="0"/>
              <a:cs typeface="Arial" pitchFamily="34" charset="0"/>
            </a:endParaRPr>
          </a:p>
        </p:txBody>
      </p:sp>
      <p:pic>
        <p:nvPicPr>
          <p:cNvPr id="2" name="Picture 2" descr="C:\Users\Usuário\Desktop\peixes\STE HIS foraging sargassum.JPG"/>
          <p:cNvPicPr>
            <a:picLocks noChangeAspect="1" noChangeArrowheads="1"/>
          </p:cNvPicPr>
          <p:nvPr/>
        </p:nvPicPr>
        <p:blipFill>
          <a:blip r:embed="rId5" cstate="print"/>
          <a:srcRect/>
          <a:stretch>
            <a:fillRect/>
          </a:stretch>
        </p:blipFill>
        <p:spPr bwMode="auto">
          <a:xfrm>
            <a:off x="5357818" y="785794"/>
            <a:ext cx="3126794" cy="2370137"/>
          </a:xfrm>
          <a:prstGeom prst="rect">
            <a:avLst/>
          </a:prstGeom>
          <a:noFill/>
        </p:spPr>
      </p:pic>
      <p:pic>
        <p:nvPicPr>
          <p:cNvPr id="1027" name="Picture 3" descr="C:\Users\Usuário\Desktop\peixes\Stegastes fuscus.JPG"/>
          <p:cNvPicPr>
            <a:picLocks noChangeAspect="1" noChangeArrowheads="1"/>
          </p:cNvPicPr>
          <p:nvPr/>
        </p:nvPicPr>
        <p:blipFill>
          <a:blip r:embed="rId6" cstate="print"/>
          <a:srcRect/>
          <a:stretch>
            <a:fillRect/>
          </a:stretch>
        </p:blipFill>
        <p:spPr bwMode="auto">
          <a:xfrm>
            <a:off x="5357818" y="3475837"/>
            <a:ext cx="3143272" cy="2310617"/>
          </a:xfrm>
          <a:prstGeom prst="rect">
            <a:avLst/>
          </a:prstGeom>
          <a:noFill/>
        </p:spPr>
      </p:pic>
      <p:sp>
        <p:nvSpPr>
          <p:cNvPr id="14" name="CaixaDeTexto 13"/>
          <p:cNvSpPr txBox="1"/>
          <p:nvPr/>
        </p:nvSpPr>
        <p:spPr>
          <a:xfrm>
            <a:off x="2500298" y="857232"/>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Stephanolepis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hispidus</a:t>
            </a:r>
            <a:endParaRPr lang="pt-BR" sz="1100" i="1" dirty="0" smtClean="0">
              <a:solidFill>
                <a:schemeClr val="tx2"/>
              </a:solidFill>
              <a:latin typeface="Arial" pitchFamily="34" charset="0"/>
              <a:cs typeface="Arial" pitchFamily="34" charset="0"/>
            </a:endParaRPr>
          </a:p>
        </p:txBody>
      </p:sp>
      <p:sp>
        <p:nvSpPr>
          <p:cNvPr id="15" name="CaixaDeTexto 14"/>
          <p:cNvSpPr txBox="1"/>
          <p:nvPr/>
        </p:nvSpPr>
        <p:spPr>
          <a:xfrm>
            <a:off x="2500298" y="3500438"/>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Stegastes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fuscus</a:t>
            </a:r>
            <a:endParaRPr lang="pt-BR" sz="1100" i="1" dirty="0" smtClean="0">
              <a:solidFill>
                <a:schemeClr val="tx2"/>
              </a:solidFill>
              <a:latin typeface="Arial" pitchFamily="34" charset="0"/>
              <a:cs typeface="Arial" pitchFamily="34" charset="0"/>
            </a:endParaRPr>
          </a:p>
        </p:txBody>
      </p:sp>
      <p:sp>
        <p:nvSpPr>
          <p:cNvPr id="19" name="CaixaDeTexto 18"/>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Selectivity</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pattern</a:t>
            </a:r>
            <a:r>
              <a:rPr lang="pt-BR" sz="3600" dirty="0" smtClean="0">
                <a:solidFill>
                  <a:schemeClr val="tx2"/>
                </a:solidFill>
                <a:latin typeface="+mj-lt"/>
                <a:cs typeface="Arial" pitchFamily="34" charset="0"/>
              </a:rPr>
              <a:t> (</a:t>
            </a:r>
            <a:r>
              <a:rPr lang="pt-BR" sz="3600" i="1" dirty="0" smtClean="0">
                <a:solidFill>
                  <a:schemeClr val="tx2"/>
                </a:solidFill>
                <a:latin typeface="+mj-lt"/>
                <a:cs typeface="Arial" pitchFamily="34" charset="0"/>
              </a:rPr>
              <a:t>L</a:t>
            </a:r>
            <a:r>
              <a:rPr lang="pt-BR" sz="3600" dirty="0" smtClean="0">
                <a:solidFill>
                  <a:schemeClr val="tx2"/>
                </a:solidFill>
                <a:latin typeface="+mj-lt"/>
                <a:cs typeface="Arial" pitchFamily="34" charset="0"/>
              </a:rPr>
              <a:t>)</a:t>
            </a:r>
          </a:p>
        </p:txBody>
      </p:sp>
      <p:sp>
        <p:nvSpPr>
          <p:cNvPr id="20" name="Espaço Reservado para Rodapé 19"/>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21" name="Espaço Reservado para Data 20"/>
          <p:cNvSpPr>
            <a:spLocks noGrp="1"/>
          </p:cNvSpPr>
          <p:nvPr>
            <p:ph type="dt" sz="half" idx="10"/>
          </p:nvPr>
        </p:nvSpPr>
        <p:spPr/>
        <p:txBody>
          <a:bodyPr/>
          <a:lstStyle/>
          <a:p>
            <a:fld id="{D5E7FE14-5F67-4034-8015-6DEDBD9B4E55}" type="datetime1">
              <a:rPr lang="en-US" smtClean="0"/>
              <a:pPr/>
              <a:t>7/8/2012</a:t>
            </a:fld>
            <a:endParaRPr lang="pt-BR"/>
          </a:p>
        </p:txBody>
      </p:sp>
      <p:graphicFrame>
        <p:nvGraphicFramePr>
          <p:cNvPr id="17" name="Gráfico 16"/>
          <p:cNvGraphicFramePr/>
          <p:nvPr/>
        </p:nvGraphicFramePr>
        <p:xfrm>
          <a:off x="1043608" y="5273824"/>
          <a:ext cx="3312368" cy="1584176"/>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ângulo 21"/>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14</a:t>
            </a:fld>
            <a:endParaRPr lang="pt-BR"/>
          </a:p>
        </p:txBody>
      </p:sp>
      <p:graphicFrame>
        <p:nvGraphicFramePr>
          <p:cNvPr id="11" name="Gráfico 10"/>
          <p:cNvGraphicFramePr/>
          <p:nvPr/>
        </p:nvGraphicFramePr>
        <p:xfrm>
          <a:off x="683568" y="1052736"/>
          <a:ext cx="3672408" cy="22445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p:cNvGraphicFramePr/>
          <p:nvPr/>
        </p:nvGraphicFramePr>
        <p:xfrm>
          <a:off x="683568" y="3356992"/>
          <a:ext cx="3672408" cy="2232247"/>
        </p:xfrm>
        <a:graphic>
          <a:graphicData uri="http://schemas.openxmlformats.org/drawingml/2006/chart">
            <c:chart xmlns:c="http://schemas.openxmlformats.org/drawingml/2006/chart" xmlns:r="http://schemas.openxmlformats.org/officeDocument/2006/relationships" r:id="rId4"/>
          </a:graphicData>
        </a:graphic>
      </p:graphicFrame>
      <p:sp>
        <p:nvSpPr>
          <p:cNvPr id="9" name="CaixaDeTexto 8"/>
          <p:cNvSpPr txBox="1"/>
          <p:nvPr/>
        </p:nvSpPr>
        <p:spPr>
          <a:xfrm rot="16200000">
            <a:off x="-828599" y="3212976"/>
            <a:ext cx="2592288" cy="288032"/>
          </a:xfrm>
          <a:prstGeom prst="rect">
            <a:avLst/>
          </a:prstGeom>
          <a:noFill/>
        </p:spPr>
        <p:txBody>
          <a:bodyPr wrap="square" rtlCol="0">
            <a:spAutoFit/>
          </a:bodyPr>
          <a:lstStyle/>
          <a:p>
            <a:r>
              <a:rPr lang="pt-BR" sz="1200" dirty="0" err="1" smtClean="0">
                <a:latin typeface="Arial" pitchFamily="34" charset="0"/>
                <a:cs typeface="Arial" pitchFamily="34" charset="0"/>
              </a:rPr>
              <a:t>Selectivity</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index</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mean</a:t>
            </a:r>
            <a:r>
              <a:rPr lang="pt-BR" sz="1200" dirty="0" smtClean="0">
                <a:latin typeface="Arial" pitchFamily="34" charset="0"/>
                <a:cs typeface="Arial" pitchFamily="34" charset="0"/>
              </a:rPr>
              <a:t> </a:t>
            </a:r>
            <a:r>
              <a:rPr lang="pt-BR" sz="1200" i="1" dirty="0" smtClean="0">
                <a:latin typeface="Arial" pitchFamily="34" charset="0"/>
                <a:cs typeface="Arial" pitchFamily="34" charset="0"/>
              </a:rPr>
              <a:t>L</a:t>
            </a:r>
            <a:r>
              <a:rPr lang="pt-BR" sz="1200" dirty="0" smtClean="0">
                <a:latin typeface="Arial" pitchFamily="34" charset="0"/>
                <a:cs typeface="Arial" pitchFamily="34" charset="0"/>
              </a:rPr>
              <a:t> ± 95% CI)</a:t>
            </a:r>
            <a:endParaRPr lang="pt-BR" sz="1200" dirty="0">
              <a:latin typeface="Arial" pitchFamily="34" charset="0"/>
              <a:cs typeface="Arial" pitchFamily="34" charset="0"/>
            </a:endParaRPr>
          </a:p>
        </p:txBody>
      </p:sp>
      <p:pic>
        <p:nvPicPr>
          <p:cNvPr id="2" name="Picture 2" descr="C:\Users\Usuário\Desktop\peixes\STE HIS foraging sargassum.JPG"/>
          <p:cNvPicPr>
            <a:picLocks noChangeAspect="1" noChangeArrowheads="1"/>
          </p:cNvPicPr>
          <p:nvPr/>
        </p:nvPicPr>
        <p:blipFill>
          <a:blip r:embed="rId5" cstate="print"/>
          <a:srcRect/>
          <a:stretch>
            <a:fillRect/>
          </a:stretch>
        </p:blipFill>
        <p:spPr bwMode="auto">
          <a:xfrm>
            <a:off x="5357818" y="785794"/>
            <a:ext cx="3126794" cy="2370137"/>
          </a:xfrm>
          <a:prstGeom prst="rect">
            <a:avLst/>
          </a:prstGeom>
          <a:noFill/>
        </p:spPr>
      </p:pic>
      <p:pic>
        <p:nvPicPr>
          <p:cNvPr id="1027" name="Picture 3" descr="C:\Users\Usuário\Desktop\peixes\Stegastes fuscus.JPG"/>
          <p:cNvPicPr>
            <a:picLocks noChangeAspect="1" noChangeArrowheads="1"/>
          </p:cNvPicPr>
          <p:nvPr/>
        </p:nvPicPr>
        <p:blipFill>
          <a:blip r:embed="rId6" cstate="print"/>
          <a:srcRect/>
          <a:stretch>
            <a:fillRect/>
          </a:stretch>
        </p:blipFill>
        <p:spPr bwMode="auto">
          <a:xfrm>
            <a:off x="5357818" y="3475837"/>
            <a:ext cx="3143272" cy="2310617"/>
          </a:xfrm>
          <a:prstGeom prst="rect">
            <a:avLst/>
          </a:prstGeom>
          <a:noFill/>
        </p:spPr>
      </p:pic>
      <p:sp>
        <p:nvSpPr>
          <p:cNvPr id="14" name="CaixaDeTexto 13"/>
          <p:cNvSpPr txBox="1"/>
          <p:nvPr/>
        </p:nvSpPr>
        <p:spPr>
          <a:xfrm>
            <a:off x="2500298" y="857232"/>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Stephanolepis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hispidus</a:t>
            </a:r>
            <a:endParaRPr lang="pt-BR" sz="1100" i="1" dirty="0" smtClean="0">
              <a:solidFill>
                <a:schemeClr val="tx2"/>
              </a:solidFill>
              <a:latin typeface="Arial" pitchFamily="34" charset="0"/>
              <a:cs typeface="Arial" pitchFamily="34" charset="0"/>
            </a:endParaRPr>
          </a:p>
        </p:txBody>
      </p:sp>
      <p:sp>
        <p:nvSpPr>
          <p:cNvPr id="15" name="CaixaDeTexto 14"/>
          <p:cNvSpPr txBox="1"/>
          <p:nvPr/>
        </p:nvSpPr>
        <p:spPr>
          <a:xfrm>
            <a:off x="2500298" y="3500438"/>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Stegastes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fuscus</a:t>
            </a:r>
            <a:endParaRPr lang="pt-BR" sz="1100" i="1" dirty="0" smtClean="0">
              <a:solidFill>
                <a:schemeClr val="tx2"/>
              </a:solidFill>
              <a:latin typeface="Arial" pitchFamily="34" charset="0"/>
              <a:cs typeface="Arial" pitchFamily="34" charset="0"/>
            </a:endParaRPr>
          </a:p>
        </p:txBody>
      </p:sp>
      <p:sp>
        <p:nvSpPr>
          <p:cNvPr id="16" name="CaixaDeTexto 15"/>
          <p:cNvSpPr txBox="1"/>
          <p:nvPr/>
        </p:nvSpPr>
        <p:spPr>
          <a:xfrm>
            <a:off x="153104" y="2967335"/>
            <a:ext cx="5715040" cy="461665"/>
          </a:xfrm>
          <a:prstGeom prst="rect">
            <a:avLst/>
          </a:prstGeom>
          <a:noFill/>
        </p:spPr>
        <p:txBody>
          <a:bodyPr wrap="square" rtlCol="0">
            <a:spAutoFit/>
          </a:bodyPr>
          <a:lstStyle/>
          <a:p>
            <a:pPr algn="ctr"/>
            <a:r>
              <a:rPr lang="pt-BR" sz="2400" dirty="0" err="1" smtClean="0">
                <a:solidFill>
                  <a:srgbClr val="FF0000"/>
                </a:solidFill>
                <a:latin typeface="Arial" pitchFamily="34" charset="0"/>
                <a:cs typeface="Arial" pitchFamily="34" charset="0"/>
              </a:rPr>
              <a:t>Both</a:t>
            </a:r>
            <a:r>
              <a:rPr lang="pt-BR" sz="2400" dirty="0" smtClean="0">
                <a:solidFill>
                  <a:srgbClr val="FF0000"/>
                </a:solidFill>
                <a:latin typeface="Arial" pitchFamily="34" charset="0"/>
                <a:cs typeface="Arial" pitchFamily="34" charset="0"/>
              </a:rPr>
              <a:t> </a:t>
            </a:r>
            <a:r>
              <a:rPr lang="pt-BR" sz="2400" dirty="0" err="1" smtClean="0">
                <a:solidFill>
                  <a:srgbClr val="FF0000"/>
                </a:solidFill>
                <a:latin typeface="Arial" pitchFamily="34" charset="0"/>
                <a:cs typeface="Arial" pitchFamily="34" charset="0"/>
              </a:rPr>
              <a:t>fed</a:t>
            </a:r>
            <a:r>
              <a:rPr lang="pt-BR" sz="2400" dirty="0" smtClean="0">
                <a:solidFill>
                  <a:srgbClr val="FF0000"/>
                </a:solidFill>
                <a:latin typeface="Arial" pitchFamily="34" charset="0"/>
                <a:cs typeface="Arial" pitchFamily="34" charset="0"/>
              </a:rPr>
              <a:t> </a:t>
            </a:r>
            <a:r>
              <a:rPr lang="pt-BR" sz="2400" dirty="0" err="1" smtClean="0">
                <a:solidFill>
                  <a:srgbClr val="FF0000"/>
                </a:solidFill>
                <a:latin typeface="Arial" pitchFamily="34" charset="0"/>
                <a:cs typeface="Arial" pitchFamily="34" charset="0"/>
              </a:rPr>
              <a:t>non-selectively</a:t>
            </a:r>
            <a:endParaRPr lang="pt-BR" sz="2400" dirty="0" smtClean="0">
              <a:solidFill>
                <a:srgbClr val="FF0000"/>
              </a:solidFill>
              <a:latin typeface="Arial" pitchFamily="34" charset="0"/>
              <a:cs typeface="Arial" pitchFamily="34" charset="0"/>
            </a:endParaRPr>
          </a:p>
        </p:txBody>
      </p:sp>
      <p:sp>
        <p:nvSpPr>
          <p:cNvPr id="17" name="Elipse 16"/>
          <p:cNvSpPr/>
          <p:nvPr/>
        </p:nvSpPr>
        <p:spPr>
          <a:xfrm>
            <a:off x="1000100" y="1500174"/>
            <a:ext cx="3643338" cy="13573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Elipse 17"/>
          <p:cNvSpPr/>
          <p:nvPr/>
        </p:nvSpPr>
        <p:spPr>
          <a:xfrm>
            <a:off x="1000100" y="3786190"/>
            <a:ext cx="3643338" cy="13573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CaixaDeTexto 18"/>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Selectivity</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pattern</a:t>
            </a:r>
            <a:r>
              <a:rPr lang="pt-BR" sz="3600" dirty="0" smtClean="0">
                <a:solidFill>
                  <a:schemeClr val="tx2"/>
                </a:solidFill>
                <a:latin typeface="+mj-lt"/>
                <a:cs typeface="Arial" pitchFamily="34" charset="0"/>
              </a:rPr>
              <a:t> (</a:t>
            </a:r>
            <a:r>
              <a:rPr lang="pt-BR" sz="3600" i="1" dirty="0" smtClean="0">
                <a:solidFill>
                  <a:schemeClr val="tx2"/>
                </a:solidFill>
                <a:latin typeface="+mj-lt"/>
                <a:cs typeface="Arial" pitchFamily="34" charset="0"/>
              </a:rPr>
              <a:t>L</a:t>
            </a:r>
            <a:r>
              <a:rPr lang="pt-BR" sz="3600" dirty="0" smtClean="0">
                <a:solidFill>
                  <a:schemeClr val="tx2"/>
                </a:solidFill>
                <a:latin typeface="+mj-lt"/>
                <a:cs typeface="Arial" pitchFamily="34" charset="0"/>
              </a:rPr>
              <a:t>)</a:t>
            </a:r>
          </a:p>
        </p:txBody>
      </p:sp>
      <p:sp>
        <p:nvSpPr>
          <p:cNvPr id="20" name="Espaço Reservado para Rodapé 19"/>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21" name="Espaço Reservado para Data 20"/>
          <p:cNvSpPr>
            <a:spLocks noGrp="1"/>
          </p:cNvSpPr>
          <p:nvPr>
            <p:ph type="dt" sz="half" idx="10"/>
          </p:nvPr>
        </p:nvSpPr>
        <p:spPr/>
        <p:txBody>
          <a:bodyPr/>
          <a:lstStyle/>
          <a:p>
            <a:fld id="{D5E7FE14-5F67-4034-8015-6DEDBD9B4E55}" type="datetime1">
              <a:rPr lang="en-US" smtClean="0"/>
              <a:pPr/>
              <a:t>7/8/2012</a:t>
            </a:fld>
            <a:endParaRPr lang="pt-BR"/>
          </a:p>
        </p:txBody>
      </p:sp>
      <p:graphicFrame>
        <p:nvGraphicFramePr>
          <p:cNvPr id="23" name="Gráfico 22"/>
          <p:cNvGraphicFramePr/>
          <p:nvPr/>
        </p:nvGraphicFramePr>
        <p:xfrm>
          <a:off x="1043608" y="5273824"/>
          <a:ext cx="3312368" cy="1584176"/>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ângulo 21"/>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15</a:t>
            </a:fld>
            <a:endParaRPr lang="pt-BR"/>
          </a:p>
        </p:txBody>
      </p:sp>
      <p:graphicFrame>
        <p:nvGraphicFramePr>
          <p:cNvPr id="11" name="Gráfico 10"/>
          <p:cNvGraphicFramePr/>
          <p:nvPr/>
        </p:nvGraphicFramePr>
        <p:xfrm>
          <a:off x="683568" y="1052736"/>
          <a:ext cx="3672408" cy="22445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p:cNvGraphicFramePr/>
          <p:nvPr/>
        </p:nvGraphicFramePr>
        <p:xfrm>
          <a:off x="683568" y="3356992"/>
          <a:ext cx="3672408" cy="2232247"/>
        </p:xfrm>
        <a:graphic>
          <a:graphicData uri="http://schemas.openxmlformats.org/drawingml/2006/chart">
            <c:chart xmlns:c="http://schemas.openxmlformats.org/drawingml/2006/chart" xmlns:r="http://schemas.openxmlformats.org/officeDocument/2006/relationships" r:id="rId4"/>
          </a:graphicData>
        </a:graphic>
      </p:graphicFrame>
      <p:sp>
        <p:nvSpPr>
          <p:cNvPr id="9" name="CaixaDeTexto 8"/>
          <p:cNvSpPr txBox="1"/>
          <p:nvPr/>
        </p:nvSpPr>
        <p:spPr>
          <a:xfrm rot="16200000">
            <a:off x="-828599" y="3212976"/>
            <a:ext cx="2592288" cy="288032"/>
          </a:xfrm>
          <a:prstGeom prst="rect">
            <a:avLst/>
          </a:prstGeom>
          <a:noFill/>
        </p:spPr>
        <p:txBody>
          <a:bodyPr wrap="square" rtlCol="0">
            <a:spAutoFit/>
          </a:bodyPr>
          <a:lstStyle/>
          <a:p>
            <a:r>
              <a:rPr lang="pt-BR" sz="1200" dirty="0" err="1" smtClean="0">
                <a:latin typeface="Arial" pitchFamily="34" charset="0"/>
                <a:cs typeface="Arial" pitchFamily="34" charset="0"/>
              </a:rPr>
              <a:t>Selectivity</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index</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mean</a:t>
            </a:r>
            <a:r>
              <a:rPr lang="pt-BR" sz="1200" dirty="0" smtClean="0">
                <a:latin typeface="Arial" pitchFamily="34" charset="0"/>
                <a:cs typeface="Arial" pitchFamily="34" charset="0"/>
              </a:rPr>
              <a:t> </a:t>
            </a:r>
            <a:r>
              <a:rPr lang="pt-BR" sz="1200" i="1" dirty="0" smtClean="0">
                <a:latin typeface="Arial" pitchFamily="34" charset="0"/>
                <a:cs typeface="Arial" pitchFamily="34" charset="0"/>
              </a:rPr>
              <a:t>L</a:t>
            </a:r>
            <a:r>
              <a:rPr lang="pt-BR" sz="1200" dirty="0" smtClean="0">
                <a:latin typeface="Arial" pitchFamily="34" charset="0"/>
                <a:cs typeface="Arial" pitchFamily="34" charset="0"/>
              </a:rPr>
              <a:t> ± 95% CI)</a:t>
            </a:r>
            <a:endParaRPr lang="pt-BR" sz="1200" dirty="0">
              <a:latin typeface="Arial" pitchFamily="34" charset="0"/>
              <a:cs typeface="Arial" pitchFamily="34" charset="0"/>
            </a:endParaRPr>
          </a:p>
        </p:txBody>
      </p:sp>
      <p:pic>
        <p:nvPicPr>
          <p:cNvPr id="2" name="Picture 2" descr="C:\Users\Usuário\Desktop\peixes\STE HIS foraging sargassum.JPG"/>
          <p:cNvPicPr>
            <a:picLocks noChangeAspect="1" noChangeArrowheads="1"/>
          </p:cNvPicPr>
          <p:nvPr/>
        </p:nvPicPr>
        <p:blipFill>
          <a:blip r:embed="rId5" cstate="print"/>
          <a:srcRect/>
          <a:stretch>
            <a:fillRect/>
          </a:stretch>
        </p:blipFill>
        <p:spPr bwMode="auto">
          <a:xfrm>
            <a:off x="5357818" y="785794"/>
            <a:ext cx="3126794" cy="2370137"/>
          </a:xfrm>
          <a:prstGeom prst="rect">
            <a:avLst/>
          </a:prstGeom>
          <a:noFill/>
        </p:spPr>
      </p:pic>
      <p:pic>
        <p:nvPicPr>
          <p:cNvPr id="1027" name="Picture 3" descr="C:\Users\Usuário\Desktop\peixes\Stegastes fuscus.JPG"/>
          <p:cNvPicPr>
            <a:picLocks noChangeAspect="1" noChangeArrowheads="1"/>
          </p:cNvPicPr>
          <p:nvPr/>
        </p:nvPicPr>
        <p:blipFill>
          <a:blip r:embed="rId6" cstate="print"/>
          <a:srcRect/>
          <a:stretch>
            <a:fillRect/>
          </a:stretch>
        </p:blipFill>
        <p:spPr bwMode="auto">
          <a:xfrm>
            <a:off x="5357818" y="3475837"/>
            <a:ext cx="3143272" cy="2310617"/>
          </a:xfrm>
          <a:prstGeom prst="rect">
            <a:avLst/>
          </a:prstGeom>
          <a:noFill/>
        </p:spPr>
      </p:pic>
      <p:sp>
        <p:nvSpPr>
          <p:cNvPr id="14" name="CaixaDeTexto 13"/>
          <p:cNvSpPr txBox="1"/>
          <p:nvPr/>
        </p:nvSpPr>
        <p:spPr>
          <a:xfrm>
            <a:off x="2500298" y="857232"/>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Stephanolepis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hispidus</a:t>
            </a:r>
            <a:endParaRPr lang="pt-BR" sz="1100" i="1" dirty="0" smtClean="0">
              <a:solidFill>
                <a:schemeClr val="tx2"/>
              </a:solidFill>
              <a:latin typeface="Arial" pitchFamily="34" charset="0"/>
              <a:cs typeface="Arial" pitchFamily="34" charset="0"/>
            </a:endParaRPr>
          </a:p>
        </p:txBody>
      </p:sp>
      <p:sp>
        <p:nvSpPr>
          <p:cNvPr id="15" name="CaixaDeTexto 14"/>
          <p:cNvSpPr txBox="1"/>
          <p:nvPr/>
        </p:nvSpPr>
        <p:spPr>
          <a:xfrm>
            <a:off x="2500298" y="3500438"/>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Stegastes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fuscus</a:t>
            </a:r>
            <a:endParaRPr lang="pt-BR" sz="1100" i="1" dirty="0" smtClean="0">
              <a:solidFill>
                <a:schemeClr val="tx2"/>
              </a:solidFill>
              <a:latin typeface="Arial" pitchFamily="34" charset="0"/>
              <a:cs typeface="Arial" pitchFamily="34" charset="0"/>
            </a:endParaRPr>
          </a:p>
        </p:txBody>
      </p:sp>
      <p:sp>
        <p:nvSpPr>
          <p:cNvPr id="19" name="CaixaDeTexto 18"/>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Selectivity</a:t>
            </a:r>
            <a:r>
              <a:rPr lang="pt-BR" sz="3600" dirty="0" smtClean="0">
                <a:solidFill>
                  <a:schemeClr val="tx2"/>
                </a:solidFill>
                <a:latin typeface="+mj-lt"/>
                <a:cs typeface="Arial" pitchFamily="34" charset="0"/>
              </a:rPr>
              <a:t> </a:t>
            </a:r>
            <a:r>
              <a:rPr lang="pt-BR" sz="3600" dirty="0" err="1" smtClean="0">
                <a:solidFill>
                  <a:schemeClr val="tx2"/>
                </a:solidFill>
                <a:latin typeface="+mj-lt"/>
                <a:cs typeface="Arial" pitchFamily="34" charset="0"/>
              </a:rPr>
              <a:t>pattern</a:t>
            </a:r>
            <a:r>
              <a:rPr lang="pt-BR" sz="3600" dirty="0" smtClean="0">
                <a:solidFill>
                  <a:schemeClr val="tx2"/>
                </a:solidFill>
                <a:latin typeface="+mj-lt"/>
                <a:cs typeface="Arial" pitchFamily="34" charset="0"/>
              </a:rPr>
              <a:t> (</a:t>
            </a:r>
            <a:r>
              <a:rPr lang="pt-BR" sz="3600" i="1" dirty="0" smtClean="0">
                <a:solidFill>
                  <a:schemeClr val="tx2"/>
                </a:solidFill>
                <a:latin typeface="+mj-lt"/>
                <a:cs typeface="Arial" pitchFamily="34" charset="0"/>
              </a:rPr>
              <a:t>L</a:t>
            </a:r>
            <a:r>
              <a:rPr lang="pt-BR" sz="3600" dirty="0" smtClean="0">
                <a:solidFill>
                  <a:schemeClr val="tx2"/>
                </a:solidFill>
                <a:latin typeface="+mj-lt"/>
                <a:cs typeface="Arial" pitchFamily="34" charset="0"/>
              </a:rPr>
              <a:t>)</a:t>
            </a:r>
          </a:p>
        </p:txBody>
      </p:sp>
      <p:sp>
        <p:nvSpPr>
          <p:cNvPr id="20" name="Espaço Reservado para Rodapé 19"/>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21" name="Espaço Reservado para Data 20"/>
          <p:cNvSpPr>
            <a:spLocks noGrp="1"/>
          </p:cNvSpPr>
          <p:nvPr>
            <p:ph type="dt" sz="half" idx="10"/>
          </p:nvPr>
        </p:nvSpPr>
        <p:spPr/>
        <p:txBody>
          <a:bodyPr/>
          <a:lstStyle/>
          <a:p>
            <a:fld id="{D5E7FE14-5F67-4034-8015-6DEDBD9B4E55}" type="datetime1">
              <a:rPr lang="en-US" smtClean="0"/>
              <a:pPr/>
              <a:t>7/8/2012</a:t>
            </a:fld>
            <a:endParaRPr lang="pt-BR"/>
          </a:p>
        </p:txBody>
      </p:sp>
      <p:pic>
        <p:nvPicPr>
          <p:cNvPr id="5122" name="Picture 2" descr="C:\Users\LECAR\Desktop\STE_HIS.jpg"/>
          <p:cNvPicPr>
            <a:picLocks noChangeAspect="1" noChangeArrowheads="1"/>
          </p:cNvPicPr>
          <p:nvPr/>
        </p:nvPicPr>
        <p:blipFill>
          <a:blip r:embed="rId7" cstate="print"/>
          <a:srcRect/>
          <a:stretch>
            <a:fillRect/>
          </a:stretch>
        </p:blipFill>
        <p:spPr bwMode="auto">
          <a:xfrm>
            <a:off x="0" y="764704"/>
            <a:ext cx="9144000" cy="5140989"/>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ângulo 18"/>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16</a:t>
            </a:fld>
            <a:endParaRPr lang="pt-BR"/>
          </a:p>
        </p:txBody>
      </p:sp>
      <p:sp>
        <p:nvSpPr>
          <p:cNvPr id="8" name="CaixaDeTexto 7"/>
          <p:cNvSpPr txBox="1"/>
          <p:nvPr/>
        </p:nvSpPr>
        <p:spPr>
          <a:xfrm>
            <a:off x="467544" y="332656"/>
            <a:ext cx="6840760" cy="461665"/>
          </a:xfrm>
          <a:prstGeom prst="rect">
            <a:avLst/>
          </a:prstGeom>
          <a:noFill/>
        </p:spPr>
        <p:txBody>
          <a:bodyPr wrap="square" rtlCol="0">
            <a:spAutoFit/>
          </a:bodyPr>
          <a:lstStyle/>
          <a:p>
            <a:r>
              <a:rPr lang="pt-BR" sz="2400" dirty="0" err="1" smtClean="0">
                <a:solidFill>
                  <a:schemeClr val="tx2"/>
                </a:solidFill>
                <a:latin typeface="Arial" pitchFamily="34" charset="0"/>
                <a:cs typeface="Arial" pitchFamily="34" charset="0"/>
              </a:rPr>
              <a:t>Selectivity</a:t>
            </a:r>
            <a:r>
              <a:rPr lang="pt-BR" sz="2400" dirty="0" smtClean="0">
                <a:solidFill>
                  <a:schemeClr val="tx2"/>
                </a:solidFill>
                <a:latin typeface="Arial" pitchFamily="34" charset="0"/>
                <a:cs typeface="Arial" pitchFamily="34" charset="0"/>
              </a:rPr>
              <a:t> </a:t>
            </a:r>
            <a:r>
              <a:rPr lang="pt-BR" sz="2400" dirty="0" err="1" smtClean="0">
                <a:solidFill>
                  <a:schemeClr val="tx2"/>
                </a:solidFill>
                <a:latin typeface="Arial" pitchFamily="34" charset="0"/>
                <a:cs typeface="Arial" pitchFamily="34" charset="0"/>
              </a:rPr>
              <a:t>patterns</a:t>
            </a:r>
            <a:r>
              <a:rPr lang="pt-BR" sz="2400" dirty="0" smtClean="0">
                <a:solidFill>
                  <a:schemeClr val="tx2"/>
                </a:solidFill>
                <a:latin typeface="Arial" pitchFamily="34" charset="0"/>
                <a:cs typeface="Arial" pitchFamily="34" charset="0"/>
              </a:rPr>
              <a:t> (</a:t>
            </a:r>
            <a:r>
              <a:rPr lang="pt-BR" sz="2400" i="1" dirty="0" smtClean="0">
                <a:solidFill>
                  <a:schemeClr val="tx2"/>
                </a:solidFill>
                <a:latin typeface="Arial" pitchFamily="34" charset="0"/>
                <a:cs typeface="Arial" pitchFamily="34" charset="0"/>
              </a:rPr>
              <a:t>L</a:t>
            </a:r>
            <a:r>
              <a:rPr lang="pt-BR" sz="2400" dirty="0" smtClean="0">
                <a:solidFill>
                  <a:schemeClr val="tx2"/>
                </a:solidFill>
                <a:latin typeface="Arial" pitchFamily="34" charset="0"/>
                <a:cs typeface="Arial" pitchFamily="34" charset="0"/>
              </a:rPr>
              <a:t>)</a:t>
            </a:r>
          </a:p>
        </p:txBody>
      </p:sp>
      <p:sp>
        <p:nvSpPr>
          <p:cNvPr id="9" name="CaixaDeTexto 8"/>
          <p:cNvSpPr txBox="1"/>
          <p:nvPr/>
        </p:nvSpPr>
        <p:spPr>
          <a:xfrm rot="16200000">
            <a:off x="-828599" y="3212976"/>
            <a:ext cx="2592288" cy="288032"/>
          </a:xfrm>
          <a:prstGeom prst="rect">
            <a:avLst/>
          </a:prstGeom>
          <a:noFill/>
        </p:spPr>
        <p:txBody>
          <a:bodyPr wrap="square" rtlCol="0">
            <a:spAutoFit/>
          </a:bodyPr>
          <a:lstStyle/>
          <a:p>
            <a:r>
              <a:rPr lang="pt-BR" sz="1200" dirty="0" err="1" smtClean="0">
                <a:latin typeface="Arial" pitchFamily="34" charset="0"/>
                <a:cs typeface="Arial" pitchFamily="34" charset="0"/>
              </a:rPr>
              <a:t>Selectivity</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index</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mean</a:t>
            </a:r>
            <a:r>
              <a:rPr lang="pt-BR" sz="1200" dirty="0" smtClean="0">
                <a:latin typeface="Arial" pitchFamily="34" charset="0"/>
                <a:cs typeface="Arial" pitchFamily="34" charset="0"/>
              </a:rPr>
              <a:t> </a:t>
            </a:r>
            <a:r>
              <a:rPr lang="pt-BR" sz="1200" i="1" dirty="0" smtClean="0">
                <a:latin typeface="Arial" pitchFamily="34" charset="0"/>
                <a:cs typeface="Arial" pitchFamily="34" charset="0"/>
              </a:rPr>
              <a:t>L</a:t>
            </a:r>
            <a:r>
              <a:rPr lang="pt-BR" sz="1200" dirty="0" smtClean="0">
                <a:latin typeface="Arial" pitchFamily="34" charset="0"/>
                <a:cs typeface="Arial" pitchFamily="34" charset="0"/>
              </a:rPr>
              <a:t> ± 95% CI)</a:t>
            </a:r>
            <a:endParaRPr lang="pt-BR" sz="1200" dirty="0">
              <a:latin typeface="Arial" pitchFamily="34" charset="0"/>
              <a:cs typeface="Arial" pitchFamily="34" charset="0"/>
            </a:endParaRPr>
          </a:p>
        </p:txBody>
      </p:sp>
      <p:graphicFrame>
        <p:nvGraphicFramePr>
          <p:cNvPr id="10" name="Gráfico 9"/>
          <p:cNvGraphicFramePr/>
          <p:nvPr/>
        </p:nvGraphicFramePr>
        <p:xfrm>
          <a:off x="683568" y="1052736"/>
          <a:ext cx="3672408" cy="2232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p:cNvGraphicFramePr/>
          <p:nvPr/>
        </p:nvGraphicFramePr>
        <p:xfrm>
          <a:off x="683568" y="3356992"/>
          <a:ext cx="3672408" cy="2232248"/>
        </p:xfrm>
        <a:graphic>
          <a:graphicData uri="http://schemas.openxmlformats.org/drawingml/2006/chart">
            <c:chart xmlns:c="http://schemas.openxmlformats.org/drawingml/2006/chart" xmlns:r="http://schemas.openxmlformats.org/officeDocument/2006/relationships" r:id="rId4"/>
          </a:graphicData>
        </a:graphic>
      </p:graphicFrame>
      <p:sp>
        <p:nvSpPr>
          <p:cNvPr id="12" name="CaixaDeTexto 11"/>
          <p:cNvSpPr txBox="1"/>
          <p:nvPr/>
        </p:nvSpPr>
        <p:spPr>
          <a:xfrm>
            <a:off x="2500298" y="857232"/>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Sparisoma</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tuiupiranga</a:t>
            </a:r>
            <a:endParaRPr lang="pt-BR" sz="1100" i="1" dirty="0" smtClean="0">
              <a:solidFill>
                <a:schemeClr val="tx2"/>
              </a:solidFill>
              <a:latin typeface="Arial" pitchFamily="34" charset="0"/>
              <a:cs typeface="Arial" pitchFamily="34" charset="0"/>
            </a:endParaRPr>
          </a:p>
        </p:txBody>
      </p:sp>
      <p:pic>
        <p:nvPicPr>
          <p:cNvPr id="2051" name="Picture 3" descr="C:\Users\LECAR\Desktop\Nova pasta\IMG_1405.JPG"/>
          <p:cNvPicPr>
            <a:picLocks noChangeAspect="1" noChangeArrowheads="1"/>
          </p:cNvPicPr>
          <p:nvPr/>
        </p:nvPicPr>
        <p:blipFill>
          <a:blip r:embed="rId5" cstate="print"/>
          <a:srcRect l="9443" r="24166" b="26963"/>
          <a:stretch>
            <a:fillRect/>
          </a:stretch>
        </p:blipFill>
        <p:spPr bwMode="auto">
          <a:xfrm>
            <a:off x="5357818" y="3500438"/>
            <a:ext cx="3143272" cy="2357454"/>
          </a:xfrm>
          <a:prstGeom prst="rect">
            <a:avLst/>
          </a:prstGeom>
          <a:noFill/>
        </p:spPr>
      </p:pic>
      <p:sp>
        <p:nvSpPr>
          <p:cNvPr id="14" name="CaixaDeTexto 13"/>
          <p:cNvSpPr txBox="1"/>
          <p:nvPr/>
        </p:nvSpPr>
        <p:spPr>
          <a:xfrm>
            <a:off x="2500298" y="3596018"/>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Sparisoma</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axillare</a:t>
            </a:r>
            <a:endParaRPr lang="pt-BR" sz="1100" i="1" dirty="0" smtClean="0">
              <a:solidFill>
                <a:schemeClr val="tx2"/>
              </a:solidFill>
              <a:latin typeface="Arial" pitchFamily="34" charset="0"/>
              <a:cs typeface="Arial" pitchFamily="34" charset="0"/>
            </a:endParaRPr>
          </a:p>
        </p:txBody>
      </p:sp>
      <p:sp>
        <p:nvSpPr>
          <p:cNvPr id="17" name="Espaço Reservado para Rodapé 16"/>
          <p:cNvSpPr>
            <a:spLocks noGrp="1"/>
          </p:cNvSpPr>
          <p:nvPr>
            <p:ph type="ftr" sz="quarter" idx="11"/>
          </p:nvPr>
        </p:nvSpPr>
        <p:spPr/>
        <p:txBody>
          <a:bodyPr/>
          <a:lstStyle/>
          <a:p>
            <a:r>
              <a:rPr lang="en-US" dirty="0" smtClean="0"/>
              <a:t>Mendes &amp; Ferreira - Selectivity patterns of subtropical herbivorous fishes</a:t>
            </a:r>
            <a:endParaRPr lang="pt-BR" dirty="0"/>
          </a:p>
        </p:txBody>
      </p:sp>
      <p:sp>
        <p:nvSpPr>
          <p:cNvPr id="18" name="Espaço Reservado para Data 17"/>
          <p:cNvSpPr>
            <a:spLocks noGrp="1"/>
          </p:cNvSpPr>
          <p:nvPr>
            <p:ph type="dt" sz="half" idx="10"/>
          </p:nvPr>
        </p:nvSpPr>
        <p:spPr/>
        <p:txBody>
          <a:bodyPr/>
          <a:lstStyle/>
          <a:p>
            <a:fld id="{0E2DFACF-D750-4610-BF5D-231BEE89077C}" type="datetime1">
              <a:rPr lang="en-US" smtClean="0"/>
              <a:pPr/>
              <a:t>7/8/2012</a:t>
            </a:fld>
            <a:endParaRPr lang="pt-BR"/>
          </a:p>
        </p:txBody>
      </p:sp>
      <p:graphicFrame>
        <p:nvGraphicFramePr>
          <p:cNvPr id="15" name="Gráfico 14"/>
          <p:cNvGraphicFramePr/>
          <p:nvPr/>
        </p:nvGraphicFramePr>
        <p:xfrm>
          <a:off x="1043608" y="5273824"/>
          <a:ext cx="3312368" cy="1584176"/>
        </p:xfrm>
        <a:graphic>
          <a:graphicData uri="http://schemas.openxmlformats.org/drawingml/2006/chart">
            <c:chart xmlns:c="http://schemas.openxmlformats.org/drawingml/2006/chart" xmlns:r="http://schemas.openxmlformats.org/officeDocument/2006/relationships" r:id="rId6"/>
          </a:graphicData>
        </a:graphic>
      </p:graphicFrame>
      <p:pic>
        <p:nvPicPr>
          <p:cNvPr id="12290" name="Picture 2" descr="C:\@@@BACKUP2\photoquadrats\IMG_4562.JPG"/>
          <p:cNvPicPr>
            <a:picLocks noChangeAspect="1" noChangeArrowheads="1"/>
          </p:cNvPicPr>
          <p:nvPr/>
        </p:nvPicPr>
        <p:blipFill>
          <a:blip r:embed="rId7" cstate="print"/>
          <a:srcRect l="2326" t="9303" r="25334" b="16274"/>
          <a:stretch>
            <a:fillRect/>
          </a:stretch>
        </p:blipFill>
        <p:spPr bwMode="auto">
          <a:xfrm>
            <a:off x="5364088" y="764703"/>
            <a:ext cx="3096344" cy="238897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ângulo 18"/>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17</a:t>
            </a:fld>
            <a:endParaRPr lang="pt-BR"/>
          </a:p>
        </p:txBody>
      </p:sp>
      <p:sp>
        <p:nvSpPr>
          <p:cNvPr id="8" name="CaixaDeTexto 7"/>
          <p:cNvSpPr txBox="1"/>
          <p:nvPr/>
        </p:nvSpPr>
        <p:spPr>
          <a:xfrm>
            <a:off x="467544" y="332656"/>
            <a:ext cx="6840760" cy="461665"/>
          </a:xfrm>
          <a:prstGeom prst="rect">
            <a:avLst/>
          </a:prstGeom>
          <a:noFill/>
        </p:spPr>
        <p:txBody>
          <a:bodyPr wrap="square" rtlCol="0">
            <a:spAutoFit/>
          </a:bodyPr>
          <a:lstStyle/>
          <a:p>
            <a:r>
              <a:rPr lang="pt-BR" sz="2400" dirty="0" err="1" smtClean="0">
                <a:solidFill>
                  <a:schemeClr val="tx2"/>
                </a:solidFill>
                <a:latin typeface="Arial" pitchFamily="34" charset="0"/>
                <a:cs typeface="Arial" pitchFamily="34" charset="0"/>
              </a:rPr>
              <a:t>Selectivity</a:t>
            </a:r>
            <a:r>
              <a:rPr lang="pt-BR" sz="2400" dirty="0" smtClean="0">
                <a:solidFill>
                  <a:schemeClr val="tx2"/>
                </a:solidFill>
                <a:latin typeface="Arial" pitchFamily="34" charset="0"/>
                <a:cs typeface="Arial" pitchFamily="34" charset="0"/>
              </a:rPr>
              <a:t> </a:t>
            </a:r>
            <a:r>
              <a:rPr lang="pt-BR" sz="2400" dirty="0" err="1" smtClean="0">
                <a:solidFill>
                  <a:schemeClr val="tx2"/>
                </a:solidFill>
                <a:latin typeface="Arial" pitchFamily="34" charset="0"/>
                <a:cs typeface="Arial" pitchFamily="34" charset="0"/>
              </a:rPr>
              <a:t>patterns</a:t>
            </a:r>
            <a:r>
              <a:rPr lang="pt-BR" sz="2400" dirty="0" smtClean="0">
                <a:solidFill>
                  <a:schemeClr val="tx2"/>
                </a:solidFill>
                <a:latin typeface="Arial" pitchFamily="34" charset="0"/>
                <a:cs typeface="Arial" pitchFamily="34" charset="0"/>
              </a:rPr>
              <a:t> (</a:t>
            </a:r>
            <a:r>
              <a:rPr lang="pt-BR" sz="2400" i="1" dirty="0" smtClean="0">
                <a:solidFill>
                  <a:schemeClr val="tx2"/>
                </a:solidFill>
                <a:latin typeface="Arial" pitchFamily="34" charset="0"/>
                <a:cs typeface="Arial" pitchFamily="34" charset="0"/>
              </a:rPr>
              <a:t>L</a:t>
            </a:r>
            <a:r>
              <a:rPr lang="pt-BR" sz="2400" dirty="0" smtClean="0">
                <a:solidFill>
                  <a:schemeClr val="tx2"/>
                </a:solidFill>
                <a:latin typeface="Arial" pitchFamily="34" charset="0"/>
                <a:cs typeface="Arial" pitchFamily="34" charset="0"/>
              </a:rPr>
              <a:t>)</a:t>
            </a:r>
          </a:p>
        </p:txBody>
      </p:sp>
      <p:sp>
        <p:nvSpPr>
          <p:cNvPr id="9" name="CaixaDeTexto 8"/>
          <p:cNvSpPr txBox="1"/>
          <p:nvPr/>
        </p:nvSpPr>
        <p:spPr>
          <a:xfrm rot="16200000">
            <a:off x="-828599" y="3212976"/>
            <a:ext cx="2592288" cy="288032"/>
          </a:xfrm>
          <a:prstGeom prst="rect">
            <a:avLst/>
          </a:prstGeom>
          <a:noFill/>
        </p:spPr>
        <p:txBody>
          <a:bodyPr wrap="square" rtlCol="0">
            <a:spAutoFit/>
          </a:bodyPr>
          <a:lstStyle/>
          <a:p>
            <a:r>
              <a:rPr lang="pt-BR" sz="1200" dirty="0" err="1" smtClean="0">
                <a:latin typeface="Arial" pitchFamily="34" charset="0"/>
                <a:cs typeface="Arial" pitchFamily="34" charset="0"/>
              </a:rPr>
              <a:t>Selectivity</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index</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mean</a:t>
            </a:r>
            <a:r>
              <a:rPr lang="pt-BR" sz="1200" dirty="0" smtClean="0">
                <a:latin typeface="Arial" pitchFamily="34" charset="0"/>
                <a:cs typeface="Arial" pitchFamily="34" charset="0"/>
              </a:rPr>
              <a:t> </a:t>
            </a:r>
            <a:r>
              <a:rPr lang="pt-BR" sz="1200" i="1" dirty="0" smtClean="0">
                <a:latin typeface="Arial" pitchFamily="34" charset="0"/>
                <a:cs typeface="Arial" pitchFamily="34" charset="0"/>
              </a:rPr>
              <a:t>L</a:t>
            </a:r>
            <a:r>
              <a:rPr lang="pt-BR" sz="1200" dirty="0" smtClean="0">
                <a:latin typeface="Arial" pitchFamily="34" charset="0"/>
                <a:cs typeface="Arial" pitchFamily="34" charset="0"/>
              </a:rPr>
              <a:t> ± 95% CI)</a:t>
            </a:r>
            <a:endParaRPr lang="pt-BR" sz="1200" dirty="0">
              <a:latin typeface="Arial" pitchFamily="34" charset="0"/>
              <a:cs typeface="Arial" pitchFamily="34" charset="0"/>
            </a:endParaRPr>
          </a:p>
        </p:txBody>
      </p:sp>
      <p:graphicFrame>
        <p:nvGraphicFramePr>
          <p:cNvPr id="10" name="Gráfico 9"/>
          <p:cNvGraphicFramePr/>
          <p:nvPr/>
        </p:nvGraphicFramePr>
        <p:xfrm>
          <a:off x="683568" y="1052736"/>
          <a:ext cx="3672408" cy="2232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p:cNvGraphicFramePr/>
          <p:nvPr/>
        </p:nvGraphicFramePr>
        <p:xfrm>
          <a:off x="683568" y="3356992"/>
          <a:ext cx="3672408" cy="2232248"/>
        </p:xfrm>
        <a:graphic>
          <a:graphicData uri="http://schemas.openxmlformats.org/drawingml/2006/chart">
            <c:chart xmlns:c="http://schemas.openxmlformats.org/drawingml/2006/chart" xmlns:r="http://schemas.openxmlformats.org/officeDocument/2006/relationships" r:id="rId4"/>
          </a:graphicData>
        </a:graphic>
      </p:graphicFrame>
      <p:sp>
        <p:nvSpPr>
          <p:cNvPr id="12" name="CaixaDeTexto 11"/>
          <p:cNvSpPr txBox="1"/>
          <p:nvPr/>
        </p:nvSpPr>
        <p:spPr>
          <a:xfrm>
            <a:off x="2500298" y="857232"/>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Sparisoma</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tuiupiranga</a:t>
            </a:r>
            <a:endParaRPr lang="pt-BR" sz="1100" i="1" dirty="0" smtClean="0">
              <a:solidFill>
                <a:schemeClr val="tx2"/>
              </a:solidFill>
              <a:latin typeface="Arial" pitchFamily="34" charset="0"/>
              <a:cs typeface="Arial" pitchFamily="34" charset="0"/>
            </a:endParaRPr>
          </a:p>
        </p:txBody>
      </p:sp>
      <p:pic>
        <p:nvPicPr>
          <p:cNvPr id="2051" name="Picture 3" descr="C:\Users\LECAR\Desktop\Nova pasta\IMG_1405.JPG"/>
          <p:cNvPicPr>
            <a:picLocks noChangeAspect="1" noChangeArrowheads="1"/>
          </p:cNvPicPr>
          <p:nvPr/>
        </p:nvPicPr>
        <p:blipFill>
          <a:blip r:embed="rId5" cstate="print"/>
          <a:srcRect l="9443" r="24166" b="26963"/>
          <a:stretch>
            <a:fillRect/>
          </a:stretch>
        </p:blipFill>
        <p:spPr bwMode="auto">
          <a:xfrm>
            <a:off x="5357818" y="3500438"/>
            <a:ext cx="3143272" cy="2357454"/>
          </a:xfrm>
          <a:prstGeom prst="rect">
            <a:avLst/>
          </a:prstGeom>
          <a:noFill/>
        </p:spPr>
      </p:pic>
      <p:sp>
        <p:nvSpPr>
          <p:cNvPr id="14" name="CaixaDeTexto 13"/>
          <p:cNvSpPr txBox="1"/>
          <p:nvPr/>
        </p:nvSpPr>
        <p:spPr>
          <a:xfrm>
            <a:off x="2500298" y="3596018"/>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Sparisoma</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axillare</a:t>
            </a:r>
            <a:endParaRPr lang="pt-BR" sz="1100" i="1" dirty="0" smtClean="0">
              <a:solidFill>
                <a:schemeClr val="tx2"/>
              </a:solidFill>
              <a:latin typeface="Arial" pitchFamily="34" charset="0"/>
              <a:cs typeface="Arial" pitchFamily="34" charset="0"/>
            </a:endParaRPr>
          </a:p>
        </p:txBody>
      </p:sp>
      <p:sp>
        <p:nvSpPr>
          <p:cNvPr id="17" name="Espaço Reservado para Rodapé 16"/>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8" name="Espaço Reservado para Data 17"/>
          <p:cNvSpPr>
            <a:spLocks noGrp="1"/>
          </p:cNvSpPr>
          <p:nvPr>
            <p:ph type="dt" sz="half" idx="10"/>
          </p:nvPr>
        </p:nvSpPr>
        <p:spPr/>
        <p:txBody>
          <a:bodyPr/>
          <a:lstStyle/>
          <a:p>
            <a:fld id="{0E2DFACF-D750-4610-BF5D-231BEE89077C}" type="datetime1">
              <a:rPr lang="en-US" smtClean="0"/>
              <a:pPr/>
              <a:t>7/8/2012</a:t>
            </a:fld>
            <a:endParaRPr lang="pt-BR"/>
          </a:p>
        </p:txBody>
      </p:sp>
      <p:sp>
        <p:nvSpPr>
          <p:cNvPr id="20" name="CaixaDeTexto 19"/>
          <p:cNvSpPr txBox="1"/>
          <p:nvPr/>
        </p:nvSpPr>
        <p:spPr>
          <a:xfrm>
            <a:off x="2267744" y="2420888"/>
            <a:ext cx="2592288" cy="1107996"/>
          </a:xfrm>
          <a:prstGeom prst="rect">
            <a:avLst/>
          </a:prstGeom>
          <a:noFill/>
        </p:spPr>
        <p:txBody>
          <a:bodyPr wrap="square" rtlCol="0">
            <a:spAutoFit/>
          </a:bodyPr>
          <a:lstStyle/>
          <a:p>
            <a:pPr algn="ctr"/>
            <a:r>
              <a:rPr lang="pt-BR" sz="2200" dirty="0" err="1" smtClean="0">
                <a:solidFill>
                  <a:srgbClr val="FF0000"/>
                </a:solidFill>
                <a:latin typeface="Arial" pitchFamily="34" charset="0"/>
                <a:cs typeface="Arial" pitchFamily="34" charset="0"/>
              </a:rPr>
              <a:t>Both</a:t>
            </a:r>
            <a:r>
              <a:rPr lang="pt-BR" sz="2200" dirty="0" smtClean="0">
                <a:solidFill>
                  <a:srgbClr val="FF0000"/>
                </a:solidFill>
                <a:latin typeface="Arial" pitchFamily="34" charset="0"/>
                <a:cs typeface="Arial" pitchFamily="34" charset="0"/>
              </a:rPr>
              <a:t> </a:t>
            </a:r>
            <a:r>
              <a:rPr lang="pt-BR" sz="2200" dirty="0" err="1" smtClean="0">
                <a:solidFill>
                  <a:srgbClr val="FF0000"/>
                </a:solidFill>
                <a:latin typeface="Arial" pitchFamily="34" charset="0"/>
                <a:cs typeface="Arial" pitchFamily="34" charset="0"/>
              </a:rPr>
              <a:t>selected</a:t>
            </a:r>
            <a:r>
              <a:rPr lang="pt-BR" sz="2200" dirty="0" smtClean="0">
                <a:solidFill>
                  <a:srgbClr val="FF0000"/>
                </a:solidFill>
                <a:latin typeface="Arial" pitchFamily="34" charset="0"/>
                <a:cs typeface="Arial" pitchFamily="34" charset="0"/>
              </a:rPr>
              <a:t> </a:t>
            </a:r>
            <a:r>
              <a:rPr lang="pt-BR" sz="2200" i="1" dirty="0" err="1" smtClean="0">
                <a:solidFill>
                  <a:srgbClr val="FF0000"/>
                </a:solidFill>
                <a:latin typeface="Arial" pitchFamily="34" charset="0"/>
                <a:cs typeface="Arial" pitchFamily="34" charset="0"/>
              </a:rPr>
              <a:t>Amphiroa</a:t>
            </a:r>
            <a:r>
              <a:rPr lang="pt-BR" sz="2200" dirty="0" smtClean="0">
                <a:solidFill>
                  <a:srgbClr val="FF0000"/>
                </a:solidFill>
                <a:latin typeface="Arial" pitchFamily="34" charset="0"/>
                <a:cs typeface="Arial" pitchFamily="34" charset="0"/>
              </a:rPr>
              <a:t> </a:t>
            </a:r>
            <a:r>
              <a:rPr lang="pt-BR" sz="2200" dirty="0" err="1" smtClean="0">
                <a:solidFill>
                  <a:srgbClr val="FF0000"/>
                </a:solidFill>
                <a:latin typeface="Arial" pitchFamily="34" charset="0"/>
                <a:cs typeface="Arial" pitchFamily="34" charset="0"/>
              </a:rPr>
              <a:t>and</a:t>
            </a:r>
            <a:r>
              <a:rPr lang="pt-BR" sz="2200" dirty="0" smtClean="0">
                <a:solidFill>
                  <a:srgbClr val="FF0000"/>
                </a:solidFill>
                <a:latin typeface="Arial" pitchFamily="34" charset="0"/>
                <a:cs typeface="Arial" pitchFamily="34" charset="0"/>
              </a:rPr>
              <a:t> </a:t>
            </a:r>
            <a:r>
              <a:rPr lang="pt-BR" sz="2200" i="1" dirty="0" err="1" smtClean="0">
                <a:solidFill>
                  <a:srgbClr val="FF0000"/>
                </a:solidFill>
                <a:latin typeface="Arial" pitchFamily="34" charset="0"/>
                <a:cs typeface="Arial" pitchFamily="34" charset="0"/>
              </a:rPr>
              <a:t>Spyridia</a:t>
            </a:r>
            <a:endParaRPr lang="pt-BR" sz="2200" i="1" dirty="0" smtClean="0">
              <a:solidFill>
                <a:srgbClr val="FF0000"/>
              </a:solidFill>
              <a:latin typeface="Arial" pitchFamily="34" charset="0"/>
              <a:cs typeface="Arial" pitchFamily="34" charset="0"/>
            </a:endParaRPr>
          </a:p>
        </p:txBody>
      </p:sp>
      <p:graphicFrame>
        <p:nvGraphicFramePr>
          <p:cNvPr id="16" name="Gráfico 15"/>
          <p:cNvGraphicFramePr/>
          <p:nvPr/>
        </p:nvGraphicFramePr>
        <p:xfrm>
          <a:off x="1043608" y="5273824"/>
          <a:ext cx="3312368" cy="1584176"/>
        </p:xfrm>
        <a:graphic>
          <a:graphicData uri="http://schemas.openxmlformats.org/drawingml/2006/chart">
            <c:chart xmlns:c="http://schemas.openxmlformats.org/drawingml/2006/chart" xmlns:r="http://schemas.openxmlformats.org/officeDocument/2006/relationships" r:id="rId6"/>
          </a:graphicData>
        </a:graphic>
      </p:graphicFrame>
      <p:sp>
        <p:nvSpPr>
          <p:cNvPr id="21" name="Elipse 20"/>
          <p:cNvSpPr/>
          <p:nvPr/>
        </p:nvSpPr>
        <p:spPr>
          <a:xfrm>
            <a:off x="1547664" y="1357298"/>
            <a:ext cx="881196" cy="36433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3" name="Picture 2" descr="C:\@@@BACKUP2\photoquadrats\IMG_4562.JPG"/>
          <p:cNvPicPr>
            <a:picLocks noChangeAspect="1" noChangeArrowheads="1"/>
          </p:cNvPicPr>
          <p:nvPr/>
        </p:nvPicPr>
        <p:blipFill>
          <a:blip r:embed="rId7" cstate="print"/>
          <a:srcRect l="2326" t="9303" r="25334" b="16274"/>
          <a:stretch>
            <a:fillRect/>
          </a:stretch>
        </p:blipFill>
        <p:spPr bwMode="auto">
          <a:xfrm>
            <a:off x="5364088" y="764703"/>
            <a:ext cx="3096344" cy="2388971"/>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tângulo 16"/>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18</a:t>
            </a:fld>
            <a:endParaRPr lang="pt-BR"/>
          </a:p>
        </p:txBody>
      </p:sp>
      <p:sp>
        <p:nvSpPr>
          <p:cNvPr id="8" name="CaixaDeTexto 7"/>
          <p:cNvSpPr txBox="1"/>
          <p:nvPr/>
        </p:nvSpPr>
        <p:spPr>
          <a:xfrm>
            <a:off x="467544" y="332656"/>
            <a:ext cx="6840760" cy="461665"/>
          </a:xfrm>
          <a:prstGeom prst="rect">
            <a:avLst/>
          </a:prstGeom>
          <a:noFill/>
        </p:spPr>
        <p:txBody>
          <a:bodyPr wrap="square" rtlCol="0">
            <a:spAutoFit/>
          </a:bodyPr>
          <a:lstStyle/>
          <a:p>
            <a:r>
              <a:rPr lang="pt-BR" sz="2400" dirty="0" err="1" smtClean="0">
                <a:solidFill>
                  <a:schemeClr val="tx2"/>
                </a:solidFill>
                <a:latin typeface="Arial" pitchFamily="34" charset="0"/>
                <a:cs typeface="Arial" pitchFamily="34" charset="0"/>
              </a:rPr>
              <a:t>Selectivity</a:t>
            </a:r>
            <a:r>
              <a:rPr lang="pt-BR" sz="2400" dirty="0" smtClean="0">
                <a:solidFill>
                  <a:schemeClr val="tx2"/>
                </a:solidFill>
                <a:latin typeface="Arial" pitchFamily="34" charset="0"/>
                <a:cs typeface="Arial" pitchFamily="34" charset="0"/>
              </a:rPr>
              <a:t> </a:t>
            </a:r>
            <a:r>
              <a:rPr lang="pt-BR" sz="2400" dirty="0" err="1" smtClean="0">
                <a:solidFill>
                  <a:schemeClr val="tx2"/>
                </a:solidFill>
                <a:latin typeface="Arial" pitchFamily="34" charset="0"/>
                <a:cs typeface="Arial" pitchFamily="34" charset="0"/>
              </a:rPr>
              <a:t>patterns</a:t>
            </a:r>
            <a:r>
              <a:rPr lang="pt-BR" sz="2400" dirty="0" smtClean="0">
                <a:solidFill>
                  <a:schemeClr val="tx2"/>
                </a:solidFill>
                <a:latin typeface="Arial" pitchFamily="34" charset="0"/>
                <a:cs typeface="Arial" pitchFamily="34" charset="0"/>
              </a:rPr>
              <a:t> (</a:t>
            </a:r>
            <a:r>
              <a:rPr lang="pt-BR" sz="2400" i="1" dirty="0" smtClean="0">
                <a:solidFill>
                  <a:schemeClr val="tx2"/>
                </a:solidFill>
                <a:latin typeface="Arial" pitchFamily="34" charset="0"/>
                <a:cs typeface="Arial" pitchFamily="34" charset="0"/>
              </a:rPr>
              <a:t>L</a:t>
            </a:r>
            <a:r>
              <a:rPr lang="pt-BR" sz="2400" dirty="0" smtClean="0">
                <a:solidFill>
                  <a:schemeClr val="tx2"/>
                </a:solidFill>
                <a:latin typeface="Arial" pitchFamily="34" charset="0"/>
                <a:cs typeface="Arial" pitchFamily="34" charset="0"/>
              </a:rPr>
              <a:t>)</a:t>
            </a:r>
          </a:p>
        </p:txBody>
      </p:sp>
      <p:sp>
        <p:nvSpPr>
          <p:cNvPr id="9" name="CaixaDeTexto 8"/>
          <p:cNvSpPr txBox="1"/>
          <p:nvPr/>
        </p:nvSpPr>
        <p:spPr>
          <a:xfrm rot="16200000">
            <a:off x="-828599" y="3212976"/>
            <a:ext cx="2592288" cy="288032"/>
          </a:xfrm>
          <a:prstGeom prst="rect">
            <a:avLst/>
          </a:prstGeom>
          <a:noFill/>
        </p:spPr>
        <p:txBody>
          <a:bodyPr wrap="square" rtlCol="0">
            <a:spAutoFit/>
          </a:bodyPr>
          <a:lstStyle/>
          <a:p>
            <a:r>
              <a:rPr lang="pt-BR" sz="1200" dirty="0" err="1" smtClean="0">
                <a:latin typeface="Arial" pitchFamily="34" charset="0"/>
                <a:cs typeface="Arial" pitchFamily="34" charset="0"/>
              </a:rPr>
              <a:t>Selectivity</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index</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mean</a:t>
            </a:r>
            <a:r>
              <a:rPr lang="pt-BR" sz="1200" dirty="0" smtClean="0">
                <a:latin typeface="Arial" pitchFamily="34" charset="0"/>
                <a:cs typeface="Arial" pitchFamily="34" charset="0"/>
              </a:rPr>
              <a:t> </a:t>
            </a:r>
            <a:r>
              <a:rPr lang="pt-BR" sz="1200" i="1" dirty="0" smtClean="0">
                <a:latin typeface="Arial" pitchFamily="34" charset="0"/>
                <a:cs typeface="Arial" pitchFamily="34" charset="0"/>
              </a:rPr>
              <a:t>L</a:t>
            </a:r>
            <a:r>
              <a:rPr lang="pt-BR" sz="1200" dirty="0" smtClean="0">
                <a:latin typeface="Arial" pitchFamily="34" charset="0"/>
                <a:cs typeface="Arial" pitchFamily="34" charset="0"/>
              </a:rPr>
              <a:t> ± 95% CI)</a:t>
            </a:r>
            <a:endParaRPr lang="pt-BR" sz="1200" dirty="0">
              <a:latin typeface="Arial" pitchFamily="34" charset="0"/>
              <a:cs typeface="Arial" pitchFamily="34" charset="0"/>
            </a:endParaRPr>
          </a:p>
        </p:txBody>
      </p:sp>
      <p:graphicFrame>
        <p:nvGraphicFramePr>
          <p:cNvPr id="11" name="Gráfico 10"/>
          <p:cNvGraphicFramePr/>
          <p:nvPr/>
        </p:nvGraphicFramePr>
        <p:xfrm>
          <a:off x="683568" y="1052736"/>
          <a:ext cx="3672408" cy="2232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p:cNvGraphicFramePr/>
          <p:nvPr/>
        </p:nvGraphicFramePr>
        <p:xfrm>
          <a:off x="683568" y="3356992"/>
          <a:ext cx="3672407" cy="2232248"/>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2" descr="C:\Users\LECAR\Desktop\Nova pasta\IMG_0136.JPG"/>
          <p:cNvPicPr>
            <a:picLocks noChangeAspect="1" noChangeArrowheads="1"/>
          </p:cNvPicPr>
          <p:nvPr/>
        </p:nvPicPr>
        <p:blipFill>
          <a:blip r:embed="rId5" cstate="print"/>
          <a:srcRect/>
          <a:stretch>
            <a:fillRect/>
          </a:stretch>
        </p:blipFill>
        <p:spPr bwMode="auto">
          <a:xfrm>
            <a:off x="5357818" y="785794"/>
            <a:ext cx="3143272" cy="2357320"/>
          </a:xfrm>
          <a:prstGeom prst="rect">
            <a:avLst/>
          </a:prstGeom>
          <a:noFill/>
        </p:spPr>
      </p:pic>
      <p:sp>
        <p:nvSpPr>
          <p:cNvPr id="13" name="CaixaDeTexto 12"/>
          <p:cNvSpPr txBox="1"/>
          <p:nvPr/>
        </p:nvSpPr>
        <p:spPr>
          <a:xfrm>
            <a:off x="2500298" y="3596018"/>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Acanthurus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bahianus</a:t>
            </a:r>
            <a:endParaRPr lang="pt-BR" sz="1100" i="1" dirty="0" smtClean="0">
              <a:solidFill>
                <a:schemeClr val="tx2"/>
              </a:solidFill>
              <a:latin typeface="Arial" pitchFamily="34" charset="0"/>
              <a:cs typeface="Arial" pitchFamily="34" charset="0"/>
            </a:endParaRPr>
          </a:p>
        </p:txBody>
      </p:sp>
      <p:sp>
        <p:nvSpPr>
          <p:cNvPr id="14" name="CaixaDeTexto 13"/>
          <p:cNvSpPr txBox="1"/>
          <p:nvPr/>
        </p:nvSpPr>
        <p:spPr>
          <a:xfrm>
            <a:off x="2500298" y="857232"/>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Acanthurus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chirurgus</a:t>
            </a:r>
            <a:endParaRPr lang="pt-BR" sz="1100" i="1" dirty="0" smtClean="0">
              <a:solidFill>
                <a:schemeClr val="tx2"/>
              </a:solidFill>
              <a:latin typeface="Arial" pitchFamily="34" charset="0"/>
              <a:cs typeface="Arial" pitchFamily="34" charset="0"/>
            </a:endParaRPr>
          </a:p>
        </p:txBody>
      </p:sp>
      <p:sp>
        <p:nvSpPr>
          <p:cNvPr id="15" name="Espaço Reservado para Rodapé 1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6" name="Espaço Reservado para Data 15"/>
          <p:cNvSpPr>
            <a:spLocks noGrp="1"/>
          </p:cNvSpPr>
          <p:nvPr>
            <p:ph type="dt" sz="half" idx="10"/>
          </p:nvPr>
        </p:nvSpPr>
        <p:spPr/>
        <p:txBody>
          <a:bodyPr/>
          <a:lstStyle/>
          <a:p>
            <a:fld id="{01689066-4A8E-48C8-B43F-9FB35A99F981}" type="datetime1">
              <a:rPr lang="en-US" smtClean="0"/>
              <a:pPr/>
              <a:t>7/8/2012</a:t>
            </a:fld>
            <a:endParaRPr lang="pt-BR"/>
          </a:p>
        </p:txBody>
      </p:sp>
      <p:graphicFrame>
        <p:nvGraphicFramePr>
          <p:cNvPr id="19" name="Gráfico 18"/>
          <p:cNvGraphicFramePr/>
          <p:nvPr/>
        </p:nvGraphicFramePr>
        <p:xfrm>
          <a:off x="1043608" y="5273824"/>
          <a:ext cx="3312368" cy="1584176"/>
        </p:xfrm>
        <a:graphic>
          <a:graphicData uri="http://schemas.openxmlformats.org/drawingml/2006/chart">
            <c:chart xmlns:c="http://schemas.openxmlformats.org/drawingml/2006/chart" xmlns:r="http://schemas.openxmlformats.org/officeDocument/2006/relationships" r:id="rId6"/>
          </a:graphicData>
        </a:graphic>
      </p:graphicFrame>
      <p:pic>
        <p:nvPicPr>
          <p:cNvPr id="21" name="Picture 2" descr="E:\@@@@ICRS\peixes\Acanthurus bahianus.tif"/>
          <p:cNvPicPr>
            <a:picLocks noChangeAspect="1" noChangeArrowheads="1"/>
          </p:cNvPicPr>
          <p:nvPr/>
        </p:nvPicPr>
        <p:blipFill>
          <a:blip r:embed="rId7" cstate="print"/>
          <a:srcRect l="11629" t="6673" r="14255" b="12369"/>
          <a:stretch>
            <a:fillRect/>
          </a:stretch>
        </p:blipFill>
        <p:spPr bwMode="auto">
          <a:xfrm>
            <a:off x="5364088" y="3501008"/>
            <a:ext cx="3168352" cy="235784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tângulo 16"/>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19</a:t>
            </a:fld>
            <a:endParaRPr lang="pt-BR"/>
          </a:p>
        </p:txBody>
      </p:sp>
      <p:sp>
        <p:nvSpPr>
          <p:cNvPr id="8" name="CaixaDeTexto 7"/>
          <p:cNvSpPr txBox="1"/>
          <p:nvPr/>
        </p:nvSpPr>
        <p:spPr>
          <a:xfrm>
            <a:off x="467544" y="332656"/>
            <a:ext cx="6840760" cy="461665"/>
          </a:xfrm>
          <a:prstGeom prst="rect">
            <a:avLst/>
          </a:prstGeom>
          <a:noFill/>
        </p:spPr>
        <p:txBody>
          <a:bodyPr wrap="square" rtlCol="0">
            <a:spAutoFit/>
          </a:bodyPr>
          <a:lstStyle/>
          <a:p>
            <a:r>
              <a:rPr lang="pt-BR" sz="2400" dirty="0" err="1" smtClean="0">
                <a:solidFill>
                  <a:schemeClr val="tx2"/>
                </a:solidFill>
                <a:latin typeface="Arial" pitchFamily="34" charset="0"/>
                <a:cs typeface="Arial" pitchFamily="34" charset="0"/>
              </a:rPr>
              <a:t>Selectivity</a:t>
            </a:r>
            <a:r>
              <a:rPr lang="pt-BR" sz="2400" dirty="0" smtClean="0">
                <a:solidFill>
                  <a:schemeClr val="tx2"/>
                </a:solidFill>
                <a:latin typeface="Arial" pitchFamily="34" charset="0"/>
                <a:cs typeface="Arial" pitchFamily="34" charset="0"/>
              </a:rPr>
              <a:t> </a:t>
            </a:r>
            <a:r>
              <a:rPr lang="pt-BR" sz="2400" dirty="0" err="1" smtClean="0">
                <a:solidFill>
                  <a:schemeClr val="tx2"/>
                </a:solidFill>
                <a:latin typeface="Arial" pitchFamily="34" charset="0"/>
                <a:cs typeface="Arial" pitchFamily="34" charset="0"/>
              </a:rPr>
              <a:t>patterns</a:t>
            </a:r>
            <a:r>
              <a:rPr lang="pt-BR" sz="2400" dirty="0" smtClean="0">
                <a:solidFill>
                  <a:schemeClr val="tx2"/>
                </a:solidFill>
                <a:latin typeface="Arial" pitchFamily="34" charset="0"/>
                <a:cs typeface="Arial" pitchFamily="34" charset="0"/>
              </a:rPr>
              <a:t> (</a:t>
            </a:r>
            <a:r>
              <a:rPr lang="pt-BR" sz="2400" i="1" dirty="0" smtClean="0">
                <a:solidFill>
                  <a:schemeClr val="tx2"/>
                </a:solidFill>
                <a:latin typeface="Arial" pitchFamily="34" charset="0"/>
                <a:cs typeface="Arial" pitchFamily="34" charset="0"/>
              </a:rPr>
              <a:t>L</a:t>
            </a:r>
            <a:r>
              <a:rPr lang="pt-BR" sz="2400" dirty="0" smtClean="0">
                <a:solidFill>
                  <a:schemeClr val="tx2"/>
                </a:solidFill>
                <a:latin typeface="Arial" pitchFamily="34" charset="0"/>
                <a:cs typeface="Arial" pitchFamily="34" charset="0"/>
              </a:rPr>
              <a:t>)</a:t>
            </a:r>
          </a:p>
        </p:txBody>
      </p:sp>
      <p:sp>
        <p:nvSpPr>
          <p:cNvPr id="9" name="CaixaDeTexto 8"/>
          <p:cNvSpPr txBox="1"/>
          <p:nvPr/>
        </p:nvSpPr>
        <p:spPr>
          <a:xfrm rot="16200000">
            <a:off x="-828599" y="3212976"/>
            <a:ext cx="2592288" cy="288032"/>
          </a:xfrm>
          <a:prstGeom prst="rect">
            <a:avLst/>
          </a:prstGeom>
          <a:noFill/>
        </p:spPr>
        <p:txBody>
          <a:bodyPr wrap="square" rtlCol="0">
            <a:spAutoFit/>
          </a:bodyPr>
          <a:lstStyle/>
          <a:p>
            <a:r>
              <a:rPr lang="pt-BR" sz="1200" dirty="0" err="1" smtClean="0">
                <a:latin typeface="Arial" pitchFamily="34" charset="0"/>
                <a:cs typeface="Arial" pitchFamily="34" charset="0"/>
              </a:rPr>
              <a:t>Selectivity</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index</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mean</a:t>
            </a:r>
            <a:r>
              <a:rPr lang="pt-BR" sz="1200" dirty="0" smtClean="0">
                <a:latin typeface="Arial" pitchFamily="34" charset="0"/>
                <a:cs typeface="Arial" pitchFamily="34" charset="0"/>
              </a:rPr>
              <a:t> </a:t>
            </a:r>
            <a:r>
              <a:rPr lang="pt-BR" sz="1200" i="1" dirty="0" smtClean="0">
                <a:latin typeface="Arial" pitchFamily="34" charset="0"/>
                <a:cs typeface="Arial" pitchFamily="34" charset="0"/>
              </a:rPr>
              <a:t>L</a:t>
            </a:r>
            <a:r>
              <a:rPr lang="pt-BR" sz="1200" dirty="0" smtClean="0">
                <a:latin typeface="Arial" pitchFamily="34" charset="0"/>
                <a:cs typeface="Arial" pitchFamily="34" charset="0"/>
              </a:rPr>
              <a:t> ± 95% CI)</a:t>
            </a:r>
            <a:endParaRPr lang="pt-BR" sz="1200" dirty="0">
              <a:latin typeface="Arial" pitchFamily="34" charset="0"/>
              <a:cs typeface="Arial" pitchFamily="34" charset="0"/>
            </a:endParaRPr>
          </a:p>
        </p:txBody>
      </p:sp>
      <p:graphicFrame>
        <p:nvGraphicFramePr>
          <p:cNvPr id="11" name="Gráfico 10"/>
          <p:cNvGraphicFramePr/>
          <p:nvPr/>
        </p:nvGraphicFramePr>
        <p:xfrm>
          <a:off x="683568" y="1052736"/>
          <a:ext cx="3672408" cy="2232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p:cNvGraphicFramePr/>
          <p:nvPr/>
        </p:nvGraphicFramePr>
        <p:xfrm>
          <a:off x="683568" y="3356992"/>
          <a:ext cx="3672407" cy="2232248"/>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2" descr="C:\Users\LECAR\Desktop\Nova pasta\IMG_0136.JPG"/>
          <p:cNvPicPr>
            <a:picLocks noChangeAspect="1" noChangeArrowheads="1"/>
          </p:cNvPicPr>
          <p:nvPr/>
        </p:nvPicPr>
        <p:blipFill>
          <a:blip r:embed="rId5" cstate="print"/>
          <a:srcRect/>
          <a:stretch>
            <a:fillRect/>
          </a:stretch>
        </p:blipFill>
        <p:spPr bwMode="auto">
          <a:xfrm>
            <a:off x="5357818" y="785794"/>
            <a:ext cx="3143272" cy="2357320"/>
          </a:xfrm>
          <a:prstGeom prst="rect">
            <a:avLst/>
          </a:prstGeom>
          <a:noFill/>
        </p:spPr>
      </p:pic>
      <p:sp>
        <p:nvSpPr>
          <p:cNvPr id="13" name="CaixaDeTexto 12"/>
          <p:cNvSpPr txBox="1"/>
          <p:nvPr/>
        </p:nvSpPr>
        <p:spPr>
          <a:xfrm>
            <a:off x="2500298" y="3596018"/>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Acanthurus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bahianus</a:t>
            </a:r>
            <a:endParaRPr lang="pt-BR" sz="1100" i="1" dirty="0" smtClean="0">
              <a:solidFill>
                <a:schemeClr val="tx2"/>
              </a:solidFill>
              <a:latin typeface="Arial" pitchFamily="34" charset="0"/>
              <a:cs typeface="Arial" pitchFamily="34" charset="0"/>
            </a:endParaRPr>
          </a:p>
        </p:txBody>
      </p:sp>
      <p:sp>
        <p:nvSpPr>
          <p:cNvPr id="14" name="CaixaDeTexto 13"/>
          <p:cNvSpPr txBox="1"/>
          <p:nvPr/>
        </p:nvSpPr>
        <p:spPr>
          <a:xfrm>
            <a:off x="2500298" y="857232"/>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Acanthurus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chirurgus</a:t>
            </a:r>
            <a:endParaRPr lang="pt-BR" sz="1100" i="1" dirty="0" smtClean="0">
              <a:solidFill>
                <a:schemeClr val="tx2"/>
              </a:solidFill>
              <a:latin typeface="Arial" pitchFamily="34" charset="0"/>
              <a:cs typeface="Arial" pitchFamily="34" charset="0"/>
            </a:endParaRPr>
          </a:p>
        </p:txBody>
      </p:sp>
      <p:sp>
        <p:nvSpPr>
          <p:cNvPr id="15" name="Espaço Reservado para Rodapé 1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6" name="Espaço Reservado para Data 15"/>
          <p:cNvSpPr>
            <a:spLocks noGrp="1"/>
          </p:cNvSpPr>
          <p:nvPr>
            <p:ph type="dt" sz="half" idx="10"/>
          </p:nvPr>
        </p:nvSpPr>
        <p:spPr/>
        <p:txBody>
          <a:bodyPr/>
          <a:lstStyle/>
          <a:p>
            <a:fld id="{01689066-4A8E-48C8-B43F-9FB35A99F981}" type="datetime1">
              <a:rPr lang="en-US" smtClean="0"/>
              <a:pPr/>
              <a:t>7/8/2012</a:t>
            </a:fld>
            <a:endParaRPr lang="pt-BR"/>
          </a:p>
        </p:txBody>
      </p:sp>
      <p:graphicFrame>
        <p:nvGraphicFramePr>
          <p:cNvPr id="19" name="Gráfico 18"/>
          <p:cNvGraphicFramePr/>
          <p:nvPr/>
        </p:nvGraphicFramePr>
        <p:xfrm>
          <a:off x="1043608" y="5273824"/>
          <a:ext cx="3312368" cy="1584176"/>
        </p:xfrm>
        <a:graphic>
          <a:graphicData uri="http://schemas.openxmlformats.org/drawingml/2006/chart">
            <c:chart xmlns:c="http://schemas.openxmlformats.org/drawingml/2006/chart" xmlns:r="http://schemas.openxmlformats.org/officeDocument/2006/relationships" r:id="rId6"/>
          </a:graphicData>
        </a:graphic>
      </p:graphicFrame>
      <p:sp>
        <p:nvSpPr>
          <p:cNvPr id="20" name="Elipse 19"/>
          <p:cNvSpPr/>
          <p:nvPr/>
        </p:nvSpPr>
        <p:spPr>
          <a:xfrm>
            <a:off x="1547664" y="1357298"/>
            <a:ext cx="881196" cy="36433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1" name="Picture 2" descr="E:\@@@@ICRS\peixes\Acanthurus bahianus.tif"/>
          <p:cNvPicPr>
            <a:picLocks noChangeAspect="1" noChangeArrowheads="1"/>
          </p:cNvPicPr>
          <p:nvPr/>
        </p:nvPicPr>
        <p:blipFill>
          <a:blip r:embed="rId7" cstate="print"/>
          <a:srcRect l="11629" t="6673" r="14255" b="12369"/>
          <a:stretch>
            <a:fillRect/>
          </a:stretch>
        </p:blipFill>
        <p:spPr bwMode="auto">
          <a:xfrm>
            <a:off x="5364088" y="3501008"/>
            <a:ext cx="3168352" cy="2357843"/>
          </a:xfrm>
          <a:prstGeom prst="rect">
            <a:avLst/>
          </a:prstGeom>
          <a:noFill/>
        </p:spPr>
      </p:pic>
      <p:sp>
        <p:nvSpPr>
          <p:cNvPr id="22" name="CaixaDeTexto 21"/>
          <p:cNvSpPr txBox="1"/>
          <p:nvPr/>
        </p:nvSpPr>
        <p:spPr>
          <a:xfrm>
            <a:off x="2267744" y="2564904"/>
            <a:ext cx="2592288" cy="1107996"/>
          </a:xfrm>
          <a:prstGeom prst="rect">
            <a:avLst/>
          </a:prstGeom>
          <a:noFill/>
        </p:spPr>
        <p:txBody>
          <a:bodyPr wrap="square" rtlCol="0">
            <a:spAutoFit/>
          </a:bodyPr>
          <a:lstStyle/>
          <a:p>
            <a:pPr algn="ctr"/>
            <a:r>
              <a:rPr lang="pt-BR" sz="2200" dirty="0" err="1" smtClean="0">
                <a:solidFill>
                  <a:srgbClr val="FF0000"/>
                </a:solidFill>
                <a:latin typeface="Arial" pitchFamily="34" charset="0"/>
                <a:cs typeface="Arial" pitchFamily="34" charset="0"/>
              </a:rPr>
              <a:t>Both</a:t>
            </a:r>
            <a:r>
              <a:rPr lang="pt-BR" sz="2200" dirty="0" smtClean="0">
                <a:solidFill>
                  <a:srgbClr val="FF0000"/>
                </a:solidFill>
                <a:latin typeface="Arial" pitchFamily="34" charset="0"/>
                <a:cs typeface="Arial" pitchFamily="34" charset="0"/>
              </a:rPr>
              <a:t> </a:t>
            </a:r>
            <a:r>
              <a:rPr lang="pt-BR" sz="2200" dirty="0" err="1" smtClean="0">
                <a:solidFill>
                  <a:srgbClr val="FF0000"/>
                </a:solidFill>
                <a:latin typeface="Arial" pitchFamily="34" charset="0"/>
                <a:cs typeface="Arial" pitchFamily="34" charset="0"/>
              </a:rPr>
              <a:t>selected</a:t>
            </a:r>
            <a:r>
              <a:rPr lang="pt-BR" sz="2200" dirty="0" smtClean="0">
                <a:solidFill>
                  <a:srgbClr val="FF0000"/>
                </a:solidFill>
                <a:latin typeface="Arial" pitchFamily="34" charset="0"/>
                <a:cs typeface="Arial" pitchFamily="34" charset="0"/>
              </a:rPr>
              <a:t> </a:t>
            </a:r>
            <a:r>
              <a:rPr lang="pt-BR" sz="2200" i="1" dirty="0" err="1" smtClean="0">
                <a:solidFill>
                  <a:srgbClr val="FF0000"/>
                </a:solidFill>
                <a:latin typeface="Arial" pitchFamily="34" charset="0"/>
                <a:cs typeface="Arial" pitchFamily="34" charset="0"/>
              </a:rPr>
              <a:t>Amphiroa</a:t>
            </a:r>
            <a:r>
              <a:rPr lang="pt-BR" sz="2200" dirty="0" smtClean="0">
                <a:solidFill>
                  <a:srgbClr val="FF0000"/>
                </a:solidFill>
                <a:latin typeface="Arial" pitchFamily="34" charset="0"/>
                <a:cs typeface="Arial" pitchFamily="34" charset="0"/>
              </a:rPr>
              <a:t> </a:t>
            </a:r>
            <a:r>
              <a:rPr lang="pt-BR" sz="2200" dirty="0" err="1" smtClean="0">
                <a:solidFill>
                  <a:srgbClr val="FF0000"/>
                </a:solidFill>
                <a:latin typeface="Arial" pitchFamily="34" charset="0"/>
                <a:cs typeface="Arial" pitchFamily="34" charset="0"/>
              </a:rPr>
              <a:t>and</a:t>
            </a:r>
            <a:r>
              <a:rPr lang="pt-BR" sz="2200" dirty="0" smtClean="0">
                <a:solidFill>
                  <a:srgbClr val="FF0000"/>
                </a:solidFill>
                <a:latin typeface="Arial" pitchFamily="34" charset="0"/>
                <a:cs typeface="Arial" pitchFamily="34" charset="0"/>
              </a:rPr>
              <a:t> </a:t>
            </a:r>
            <a:r>
              <a:rPr lang="pt-BR" sz="2200" i="1" dirty="0" err="1" smtClean="0">
                <a:solidFill>
                  <a:srgbClr val="FF0000"/>
                </a:solidFill>
                <a:latin typeface="Arial" pitchFamily="34" charset="0"/>
                <a:cs typeface="Arial" pitchFamily="34" charset="0"/>
              </a:rPr>
              <a:t>Spyridia</a:t>
            </a:r>
            <a:endParaRPr lang="pt-BR" sz="2200" i="1"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tângulo 16"/>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20</a:t>
            </a:fld>
            <a:endParaRPr lang="pt-BR"/>
          </a:p>
        </p:txBody>
      </p:sp>
      <p:sp>
        <p:nvSpPr>
          <p:cNvPr id="8" name="CaixaDeTexto 7"/>
          <p:cNvSpPr txBox="1"/>
          <p:nvPr/>
        </p:nvSpPr>
        <p:spPr>
          <a:xfrm>
            <a:off x="467544" y="332656"/>
            <a:ext cx="6840760" cy="461665"/>
          </a:xfrm>
          <a:prstGeom prst="rect">
            <a:avLst/>
          </a:prstGeom>
          <a:noFill/>
        </p:spPr>
        <p:txBody>
          <a:bodyPr wrap="square" rtlCol="0">
            <a:spAutoFit/>
          </a:bodyPr>
          <a:lstStyle/>
          <a:p>
            <a:r>
              <a:rPr lang="pt-BR" sz="2400" dirty="0" err="1" smtClean="0">
                <a:solidFill>
                  <a:schemeClr val="tx2"/>
                </a:solidFill>
                <a:latin typeface="Arial" pitchFamily="34" charset="0"/>
                <a:cs typeface="Arial" pitchFamily="34" charset="0"/>
              </a:rPr>
              <a:t>Selectivity</a:t>
            </a:r>
            <a:r>
              <a:rPr lang="pt-BR" sz="2400" dirty="0" smtClean="0">
                <a:solidFill>
                  <a:schemeClr val="tx2"/>
                </a:solidFill>
                <a:latin typeface="Arial" pitchFamily="34" charset="0"/>
                <a:cs typeface="Arial" pitchFamily="34" charset="0"/>
              </a:rPr>
              <a:t> </a:t>
            </a:r>
            <a:r>
              <a:rPr lang="pt-BR" sz="2400" dirty="0" err="1" smtClean="0">
                <a:solidFill>
                  <a:schemeClr val="tx2"/>
                </a:solidFill>
                <a:latin typeface="Arial" pitchFamily="34" charset="0"/>
                <a:cs typeface="Arial" pitchFamily="34" charset="0"/>
              </a:rPr>
              <a:t>patterns</a:t>
            </a:r>
            <a:r>
              <a:rPr lang="pt-BR" sz="2400" dirty="0" smtClean="0">
                <a:solidFill>
                  <a:schemeClr val="tx2"/>
                </a:solidFill>
                <a:latin typeface="Arial" pitchFamily="34" charset="0"/>
                <a:cs typeface="Arial" pitchFamily="34" charset="0"/>
              </a:rPr>
              <a:t> (</a:t>
            </a:r>
            <a:r>
              <a:rPr lang="pt-BR" sz="2400" i="1" dirty="0" smtClean="0">
                <a:solidFill>
                  <a:schemeClr val="tx2"/>
                </a:solidFill>
                <a:latin typeface="Arial" pitchFamily="34" charset="0"/>
                <a:cs typeface="Arial" pitchFamily="34" charset="0"/>
              </a:rPr>
              <a:t>L</a:t>
            </a:r>
            <a:r>
              <a:rPr lang="pt-BR" sz="2400" dirty="0" smtClean="0">
                <a:solidFill>
                  <a:schemeClr val="tx2"/>
                </a:solidFill>
                <a:latin typeface="Arial" pitchFamily="34" charset="0"/>
                <a:cs typeface="Arial" pitchFamily="34" charset="0"/>
              </a:rPr>
              <a:t>)</a:t>
            </a:r>
          </a:p>
        </p:txBody>
      </p:sp>
      <p:sp>
        <p:nvSpPr>
          <p:cNvPr id="9" name="CaixaDeTexto 8"/>
          <p:cNvSpPr txBox="1"/>
          <p:nvPr/>
        </p:nvSpPr>
        <p:spPr>
          <a:xfrm rot="16200000">
            <a:off x="-828599" y="3212976"/>
            <a:ext cx="2592288" cy="288032"/>
          </a:xfrm>
          <a:prstGeom prst="rect">
            <a:avLst/>
          </a:prstGeom>
          <a:noFill/>
        </p:spPr>
        <p:txBody>
          <a:bodyPr wrap="square" rtlCol="0">
            <a:spAutoFit/>
          </a:bodyPr>
          <a:lstStyle/>
          <a:p>
            <a:r>
              <a:rPr lang="pt-BR" sz="1200" dirty="0" err="1" smtClean="0">
                <a:latin typeface="Arial" pitchFamily="34" charset="0"/>
                <a:cs typeface="Arial" pitchFamily="34" charset="0"/>
              </a:rPr>
              <a:t>Selectivity</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index</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mean</a:t>
            </a:r>
            <a:r>
              <a:rPr lang="pt-BR" sz="1200" dirty="0" smtClean="0">
                <a:latin typeface="Arial" pitchFamily="34" charset="0"/>
                <a:cs typeface="Arial" pitchFamily="34" charset="0"/>
              </a:rPr>
              <a:t> </a:t>
            </a:r>
            <a:r>
              <a:rPr lang="pt-BR" sz="1200" i="1" dirty="0" smtClean="0">
                <a:latin typeface="Arial" pitchFamily="34" charset="0"/>
                <a:cs typeface="Arial" pitchFamily="34" charset="0"/>
              </a:rPr>
              <a:t>L</a:t>
            </a:r>
            <a:r>
              <a:rPr lang="pt-BR" sz="1200" dirty="0" smtClean="0">
                <a:latin typeface="Arial" pitchFamily="34" charset="0"/>
                <a:cs typeface="Arial" pitchFamily="34" charset="0"/>
              </a:rPr>
              <a:t> ± 95% CI)</a:t>
            </a:r>
            <a:endParaRPr lang="pt-BR" sz="1200" dirty="0">
              <a:latin typeface="Arial" pitchFamily="34" charset="0"/>
              <a:cs typeface="Arial" pitchFamily="34" charset="0"/>
            </a:endParaRPr>
          </a:p>
        </p:txBody>
      </p:sp>
      <p:graphicFrame>
        <p:nvGraphicFramePr>
          <p:cNvPr id="10" name="Gráfico 9"/>
          <p:cNvGraphicFramePr/>
          <p:nvPr/>
        </p:nvGraphicFramePr>
        <p:xfrm>
          <a:off x="683568" y="1052736"/>
          <a:ext cx="3672407" cy="22322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p:cNvGraphicFramePr/>
          <p:nvPr/>
        </p:nvGraphicFramePr>
        <p:xfrm>
          <a:off x="683568" y="3356992"/>
          <a:ext cx="3672407" cy="2232247"/>
        </p:xfrm>
        <a:graphic>
          <a:graphicData uri="http://schemas.openxmlformats.org/drawingml/2006/chart">
            <c:chart xmlns:c="http://schemas.openxmlformats.org/drawingml/2006/chart" xmlns:r="http://schemas.openxmlformats.org/officeDocument/2006/relationships" r:id="rId4"/>
          </a:graphicData>
        </a:graphic>
      </p:graphicFrame>
      <p:pic>
        <p:nvPicPr>
          <p:cNvPr id="11" name="Picture 3" descr="C:\Users\LECAR\Desktop\Nova pasta\Imagem4.jpg"/>
          <p:cNvPicPr>
            <a:picLocks noChangeAspect="1" noChangeArrowheads="1"/>
          </p:cNvPicPr>
          <p:nvPr/>
        </p:nvPicPr>
        <p:blipFill>
          <a:blip r:embed="rId5" cstate="print"/>
          <a:srcRect l="7470" r="10352"/>
          <a:stretch>
            <a:fillRect/>
          </a:stretch>
        </p:blipFill>
        <p:spPr bwMode="auto">
          <a:xfrm>
            <a:off x="5357818" y="785794"/>
            <a:ext cx="3143272" cy="2357454"/>
          </a:xfrm>
          <a:prstGeom prst="rect">
            <a:avLst/>
          </a:prstGeom>
          <a:noFill/>
        </p:spPr>
      </p:pic>
      <p:sp>
        <p:nvSpPr>
          <p:cNvPr id="14" name="CaixaDeTexto 13"/>
          <p:cNvSpPr txBox="1"/>
          <p:nvPr/>
        </p:nvSpPr>
        <p:spPr>
          <a:xfrm>
            <a:off x="2500298" y="3596018"/>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Kyphosus</a:t>
            </a:r>
            <a:r>
              <a:rPr lang="pt-BR" sz="1100" i="1" dirty="0" smtClean="0">
                <a:solidFill>
                  <a:schemeClr val="tx2"/>
                </a:solidFill>
                <a:latin typeface="Arial" pitchFamily="34" charset="0"/>
                <a:cs typeface="Arial" pitchFamily="34" charset="0"/>
              </a:rPr>
              <a:t> </a:t>
            </a:r>
            <a:r>
              <a:rPr lang="pt-BR" sz="1100" dirty="0" err="1" smtClean="0">
                <a:solidFill>
                  <a:schemeClr val="tx2"/>
                </a:solidFill>
                <a:latin typeface="Arial" pitchFamily="34" charset="0"/>
                <a:cs typeface="Arial" pitchFamily="34" charset="0"/>
              </a:rPr>
              <a:t>sp</a:t>
            </a:r>
            <a:r>
              <a:rPr lang="pt-BR" sz="1100" dirty="0" smtClean="0">
                <a:solidFill>
                  <a:schemeClr val="tx2"/>
                </a:solidFill>
                <a:latin typeface="Arial" pitchFamily="34" charset="0"/>
                <a:cs typeface="Arial" pitchFamily="34" charset="0"/>
              </a:rPr>
              <a:t>.</a:t>
            </a:r>
            <a:endParaRPr lang="pt-BR" sz="1100" i="1" dirty="0" smtClean="0">
              <a:solidFill>
                <a:schemeClr val="tx2"/>
              </a:solidFill>
              <a:latin typeface="Arial" pitchFamily="34" charset="0"/>
              <a:cs typeface="Arial" pitchFamily="34" charset="0"/>
            </a:endParaRPr>
          </a:p>
        </p:txBody>
      </p:sp>
      <p:sp>
        <p:nvSpPr>
          <p:cNvPr id="15" name="CaixaDeTexto 14"/>
          <p:cNvSpPr txBox="1"/>
          <p:nvPr/>
        </p:nvSpPr>
        <p:spPr>
          <a:xfrm>
            <a:off x="2500298" y="857232"/>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Diplodus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argenteus</a:t>
            </a:r>
            <a:endParaRPr lang="pt-BR" sz="1100" i="1" dirty="0" smtClean="0">
              <a:solidFill>
                <a:schemeClr val="tx2"/>
              </a:solidFill>
              <a:latin typeface="Arial" pitchFamily="34" charset="0"/>
              <a:cs typeface="Arial" pitchFamily="34" charset="0"/>
            </a:endParaRPr>
          </a:p>
        </p:txBody>
      </p:sp>
      <p:pic>
        <p:nvPicPr>
          <p:cNvPr id="2050" name="Picture 2" descr="C:\Users\Usuário\Desktop\kyp.jpg"/>
          <p:cNvPicPr>
            <a:picLocks noChangeAspect="1" noChangeArrowheads="1"/>
          </p:cNvPicPr>
          <p:nvPr/>
        </p:nvPicPr>
        <p:blipFill>
          <a:blip r:embed="rId6" cstate="print"/>
          <a:srcRect/>
          <a:stretch>
            <a:fillRect/>
          </a:stretch>
        </p:blipFill>
        <p:spPr bwMode="auto">
          <a:xfrm>
            <a:off x="5343552" y="3500438"/>
            <a:ext cx="3157538" cy="2371725"/>
          </a:xfrm>
          <a:prstGeom prst="rect">
            <a:avLst/>
          </a:prstGeom>
          <a:noFill/>
        </p:spPr>
      </p:pic>
      <p:sp>
        <p:nvSpPr>
          <p:cNvPr id="12" name="Espaço Reservado para Rodapé 11"/>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6" name="Espaço Reservado para Data 15"/>
          <p:cNvSpPr>
            <a:spLocks noGrp="1"/>
          </p:cNvSpPr>
          <p:nvPr>
            <p:ph type="dt" sz="half" idx="10"/>
          </p:nvPr>
        </p:nvSpPr>
        <p:spPr/>
        <p:txBody>
          <a:bodyPr/>
          <a:lstStyle/>
          <a:p>
            <a:fld id="{EE99C24E-9258-4C2A-AAE1-EDE328AB32BA}" type="datetime1">
              <a:rPr lang="en-US" smtClean="0"/>
              <a:pPr/>
              <a:t>7/8/2012</a:t>
            </a:fld>
            <a:endParaRPr lang="pt-BR"/>
          </a:p>
        </p:txBody>
      </p:sp>
      <p:graphicFrame>
        <p:nvGraphicFramePr>
          <p:cNvPr id="18" name="Gráfico 17"/>
          <p:cNvGraphicFramePr/>
          <p:nvPr/>
        </p:nvGraphicFramePr>
        <p:xfrm>
          <a:off x="1043608" y="5273824"/>
          <a:ext cx="3312368" cy="1584176"/>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tângulo 16"/>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21</a:t>
            </a:fld>
            <a:endParaRPr lang="pt-BR"/>
          </a:p>
        </p:txBody>
      </p:sp>
      <p:sp>
        <p:nvSpPr>
          <p:cNvPr id="8" name="CaixaDeTexto 7"/>
          <p:cNvSpPr txBox="1"/>
          <p:nvPr/>
        </p:nvSpPr>
        <p:spPr>
          <a:xfrm>
            <a:off x="467544" y="332656"/>
            <a:ext cx="6840760" cy="461665"/>
          </a:xfrm>
          <a:prstGeom prst="rect">
            <a:avLst/>
          </a:prstGeom>
          <a:noFill/>
        </p:spPr>
        <p:txBody>
          <a:bodyPr wrap="square" rtlCol="0">
            <a:spAutoFit/>
          </a:bodyPr>
          <a:lstStyle/>
          <a:p>
            <a:r>
              <a:rPr lang="pt-BR" sz="2400" dirty="0" err="1" smtClean="0">
                <a:solidFill>
                  <a:schemeClr val="tx2"/>
                </a:solidFill>
                <a:latin typeface="Arial" pitchFamily="34" charset="0"/>
                <a:cs typeface="Arial" pitchFamily="34" charset="0"/>
              </a:rPr>
              <a:t>Selectivity</a:t>
            </a:r>
            <a:r>
              <a:rPr lang="pt-BR" sz="2400" dirty="0" smtClean="0">
                <a:solidFill>
                  <a:schemeClr val="tx2"/>
                </a:solidFill>
                <a:latin typeface="Arial" pitchFamily="34" charset="0"/>
                <a:cs typeface="Arial" pitchFamily="34" charset="0"/>
              </a:rPr>
              <a:t> </a:t>
            </a:r>
            <a:r>
              <a:rPr lang="pt-BR" sz="2400" dirty="0" err="1" smtClean="0">
                <a:solidFill>
                  <a:schemeClr val="tx2"/>
                </a:solidFill>
                <a:latin typeface="Arial" pitchFamily="34" charset="0"/>
                <a:cs typeface="Arial" pitchFamily="34" charset="0"/>
              </a:rPr>
              <a:t>patterns</a:t>
            </a:r>
            <a:r>
              <a:rPr lang="pt-BR" sz="2400" dirty="0" smtClean="0">
                <a:solidFill>
                  <a:schemeClr val="tx2"/>
                </a:solidFill>
                <a:latin typeface="Arial" pitchFamily="34" charset="0"/>
                <a:cs typeface="Arial" pitchFamily="34" charset="0"/>
              </a:rPr>
              <a:t> (</a:t>
            </a:r>
            <a:r>
              <a:rPr lang="pt-BR" sz="2400" i="1" dirty="0" smtClean="0">
                <a:solidFill>
                  <a:schemeClr val="tx2"/>
                </a:solidFill>
                <a:latin typeface="Arial" pitchFamily="34" charset="0"/>
                <a:cs typeface="Arial" pitchFamily="34" charset="0"/>
              </a:rPr>
              <a:t>L</a:t>
            </a:r>
            <a:r>
              <a:rPr lang="pt-BR" sz="2400" dirty="0" smtClean="0">
                <a:solidFill>
                  <a:schemeClr val="tx2"/>
                </a:solidFill>
                <a:latin typeface="Arial" pitchFamily="34" charset="0"/>
                <a:cs typeface="Arial" pitchFamily="34" charset="0"/>
              </a:rPr>
              <a:t>)</a:t>
            </a:r>
          </a:p>
        </p:txBody>
      </p:sp>
      <p:sp>
        <p:nvSpPr>
          <p:cNvPr id="9" name="CaixaDeTexto 8"/>
          <p:cNvSpPr txBox="1"/>
          <p:nvPr/>
        </p:nvSpPr>
        <p:spPr>
          <a:xfrm rot="16200000">
            <a:off x="-828599" y="3212976"/>
            <a:ext cx="2592288" cy="288032"/>
          </a:xfrm>
          <a:prstGeom prst="rect">
            <a:avLst/>
          </a:prstGeom>
          <a:noFill/>
        </p:spPr>
        <p:txBody>
          <a:bodyPr wrap="square" rtlCol="0">
            <a:spAutoFit/>
          </a:bodyPr>
          <a:lstStyle/>
          <a:p>
            <a:r>
              <a:rPr lang="pt-BR" sz="1200" dirty="0" err="1" smtClean="0">
                <a:latin typeface="Arial" pitchFamily="34" charset="0"/>
                <a:cs typeface="Arial" pitchFamily="34" charset="0"/>
              </a:rPr>
              <a:t>Selectivity</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index</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mean</a:t>
            </a:r>
            <a:r>
              <a:rPr lang="pt-BR" sz="1200" dirty="0" smtClean="0">
                <a:latin typeface="Arial" pitchFamily="34" charset="0"/>
                <a:cs typeface="Arial" pitchFamily="34" charset="0"/>
              </a:rPr>
              <a:t> </a:t>
            </a:r>
            <a:r>
              <a:rPr lang="pt-BR" sz="1200" i="1" dirty="0" smtClean="0">
                <a:latin typeface="Arial" pitchFamily="34" charset="0"/>
                <a:cs typeface="Arial" pitchFamily="34" charset="0"/>
              </a:rPr>
              <a:t>L</a:t>
            </a:r>
            <a:r>
              <a:rPr lang="pt-BR" sz="1200" dirty="0" smtClean="0">
                <a:latin typeface="Arial" pitchFamily="34" charset="0"/>
                <a:cs typeface="Arial" pitchFamily="34" charset="0"/>
              </a:rPr>
              <a:t> ± 95% CI)</a:t>
            </a:r>
            <a:endParaRPr lang="pt-BR" sz="1200" dirty="0">
              <a:latin typeface="Arial" pitchFamily="34" charset="0"/>
              <a:cs typeface="Arial" pitchFamily="34" charset="0"/>
            </a:endParaRPr>
          </a:p>
        </p:txBody>
      </p:sp>
      <p:graphicFrame>
        <p:nvGraphicFramePr>
          <p:cNvPr id="10" name="Gráfico 9"/>
          <p:cNvGraphicFramePr/>
          <p:nvPr/>
        </p:nvGraphicFramePr>
        <p:xfrm>
          <a:off x="683568" y="1052736"/>
          <a:ext cx="3672407" cy="22322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p:cNvGraphicFramePr/>
          <p:nvPr/>
        </p:nvGraphicFramePr>
        <p:xfrm>
          <a:off x="683568" y="3356992"/>
          <a:ext cx="3672407" cy="2232247"/>
        </p:xfrm>
        <a:graphic>
          <a:graphicData uri="http://schemas.openxmlformats.org/drawingml/2006/chart">
            <c:chart xmlns:c="http://schemas.openxmlformats.org/drawingml/2006/chart" xmlns:r="http://schemas.openxmlformats.org/officeDocument/2006/relationships" r:id="rId4"/>
          </a:graphicData>
        </a:graphic>
      </p:graphicFrame>
      <p:pic>
        <p:nvPicPr>
          <p:cNvPr id="11" name="Picture 3" descr="C:\Users\LECAR\Desktop\Nova pasta\Imagem4.jpg"/>
          <p:cNvPicPr>
            <a:picLocks noChangeAspect="1" noChangeArrowheads="1"/>
          </p:cNvPicPr>
          <p:nvPr/>
        </p:nvPicPr>
        <p:blipFill>
          <a:blip r:embed="rId5" cstate="print"/>
          <a:srcRect l="7470" r="10352"/>
          <a:stretch>
            <a:fillRect/>
          </a:stretch>
        </p:blipFill>
        <p:spPr bwMode="auto">
          <a:xfrm>
            <a:off x="5357818" y="785794"/>
            <a:ext cx="3143272" cy="2357454"/>
          </a:xfrm>
          <a:prstGeom prst="rect">
            <a:avLst/>
          </a:prstGeom>
          <a:noFill/>
        </p:spPr>
      </p:pic>
      <p:sp>
        <p:nvSpPr>
          <p:cNvPr id="14" name="CaixaDeTexto 13"/>
          <p:cNvSpPr txBox="1"/>
          <p:nvPr/>
        </p:nvSpPr>
        <p:spPr>
          <a:xfrm>
            <a:off x="2500298" y="3596018"/>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Kyphosus</a:t>
            </a:r>
            <a:r>
              <a:rPr lang="pt-BR" sz="1100" i="1" dirty="0" smtClean="0">
                <a:solidFill>
                  <a:schemeClr val="tx2"/>
                </a:solidFill>
                <a:latin typeface="Arial" pitchFamily="34" charset="0"/>
                <a:cs typeface="Arial" pitchFamily="34" charset="0"/>
              </a:rPr>
              <a:t> </a:t>
            </a:r>
            <a:r>
              <a:rPr lang="pt-BR" sz="1100" dirty="0" err="1" smtClean="0">
                <a:solidFill>
                  <a:schemeClr val="tx2"/>
                </a:solidFill>
                <a:latin typeface="Arial" pitchFamily="34" charset="0"/>
                <a:cs typeface="Arial" pitchFamily="34" charset="0"/>
              </a:rPr>
              <a:t>sp</a:t>
            </a:r>
            <a:r>
              <a:rPr lang="pt-BR" sz="1100" dirty="0" smtClean="0">
                <a:solidFill>
                  <a:schemeClr val="tx2"/>
                </a:solidFill>
                <a:latin typeface="Arial" pitchFamily="34" charset="0"/>
                <a:cs typeface="Arial" pitchFamily="34" charset="0"/>
              </a:rPr>
              <a:t>.</a:t>
            </a:r>
            <a:endParaRPr lang="pt-BR" sz="1100" i="1" dirty="0" smtClean="0">
              <a:solidFill>
                <a:schemeClr val="tx2"/>
              </a:solidFill>
              <a:latin typeface="Arial" pitchFamily="34" charset="0"/>
              <a:cs typeface="Arial" pitchFamily="34" charset="0"/>
            </a:endParaRPr>
          </a:p>
        </p:txBody>
      </p:sp>
      <p:sp>
        <p:nvSpPr>
          <p:cNvPr id="15" name="CaixaDeTexto 14"/>
          <p:cNvSpPr txBox="1"/>
          <p:nvPr/>
        </p:nvSpPr>
        <p:spPr>
          <a:xfrm>
            <a:off x="2500298" y="857232"/>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Diplodus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argenteus</a:t>
            </a:r>
            <a:endParaRPr lang="pt-BR" sz="1100" i="1" dirty="0" smtClean="0">
              <a:solidFill>
                <a:schemeClr val="tx2"/>
              </a:solidFill>
              <a:latin typeface="Arial" pitchFamily="34" charset="0"/>
              <a:cs typeface="Arial" pitchFamily="34" charset="0"/>
            </a:endParaRPr>
          </a:p>
        </p:txBody>
      </p:sp>
      <p:pic>
        <p:nvPicPr>
          <p:cNvPr id="2050" name="Picture 2" descr="C:\Users\Usuário\Desktop\kyp.jpg"/>
          <p:cNvPicPr>
            <a:picLocks noChangeAspect="1" noChangeArrowheads="1"/>
          </p:cNvPicPr>
          <p:nvPr/>
        </p:nvPicPr>
        <p:blipFill>
          <a:blip r:embed="rId6" cstate="print"/>
          <a:srcRect/>
          <a:stretch>
            <a:fillRect/>
          </a:stretch>
        </p:blipFill>
        <p:spPr bwMode="auto">
          <a:xfrm>
            <a:off x="5343552" y="3500438"/>
            <a:ext cx="3157538" cy="2371725"/>
          </a:xfrm>
          <a:prstGeom prst="rect">
            <a:avLst/>
          </a:prstGeom>
          <a:noFill/>
        </p:spPr>
      </p:pic>
      <p:sp>
        <p:nvSpPr>
          <p:cNvPr id="12" name="Espaço Reservado para Rodapé 11"/>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6" name="Espaço Reservado para Data 15"/>
          <p:cNvSpPr>
            <a:spLocks noGrp="1"/>
          </p:cNvSpPr>
          <p:nvPr>
            <p:ph type="dt" sz="half" idx="10"/>
          </p:nvPr>
        </p:nvSpPr>
        <p:spPr/>
        <p:txBody>
          <a:bodyPr/>
          <a:lstStyle/>
          <a:p>
            <a:fld id="{EE99C24E-9258-4C2A-AAE1-EDE328AB32BA}" type="datetime1">
              <a:rPr lang="en-US" smtClean="0"/>
              <a:pPr/>
              <a:t>7/8/2012</a:t>
            </a:fld>
            <a:endParaRPr lang="pt-BR"/>
          </a:p>
        </p:txBody>
      </p:sp>
      <p:graphicFrame>
        <p:nvGraphicFramePr>
          <p:cNvPr id="18" name="Gráfico 17"/>
          <p:cNvGraphicFramePr/>
          <p:nvPr/>
        </p:nvGraphicFramePr>
        <p:xfrm>
          <a:off x="1043608" y="5273824"/>
          <a:ext cx="3312368" cy="1584176"/>
        </p:xfrm>
        <a:graphic>
          <a:graphicData uri="http://schemas.openxmlformats.org/drawingml/2006/chart">
            <c:chart xmlns:c="http://schemas.openxmlformats.org/drawingml/2006/chart" xmlns:r="http://schemas.openxmlformats.org/officeDocument/2006/relationships" r:id="rId7"/>
          </a:graphicData>
        </a:graphic>
      </p:graphicFrame>
      <p:sp>
        <p:nvSpPr>
          <p:cNvPr id="19" name="Elipse 18"/>
          <p:cNvSpPr/>
          <p:nvPr/>
        </p:nvSpPr>
        <p:spPr>
          <a:xfrm>
            <a:off x="1043608" y="1052736"/>
            <a:ext cx="504056" cy="1927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Retângulo 20"/>
          <p:cNvSpPr/>
          <p:nvPr/>
        </p:nvSpPr>
        <p:spPr>
          <a:xfrm>
            <a:off x="1835696" y="1412776"/>
            <a:ext cx="646331" cy="369332"/>
          </a:xfrm>
          <a:prstGeom prst="rect">
            <a:avLst/>
          </a:prstGeom>
        </p:spPr>
        <p:txBody>
          <a:bodyPr wrap="none">
            <a:spAutoFit/>
          </a:bodyPr>
          <a:lstStyle/>
          <a:p>
            <a:r>
              <a:rPr lang="pt-BR" i="1" smtClean="0">
                <a:solidFill>
                  <a:srgbClr val="FF0000"/>
                </a:solidFill>
                <a:latin typeface="Arial" pitchFamily="34" charset="0"/>
                <a:cs typeface="Arial" pitchFamily="34" charset="0"/>
              </a:rPr>
              <a:t>Ulva</a:t>
            </a:r>
            <a:endParaRPr lang="pt-BR"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tângulo 16"/>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22</a:t>
            </a:fld>
            <a:endParaRPr lang="pt-BR"/>
          </a:p>
        </p:txBody>
      </p:sp>
      <p:sp>
        <p:nvSpPr>
          <p:cNvPr id="8" name="CaixaDeTexto 7"/>
          <p:cNvSpPr txBox="1"/>
          <p:nvPr/>
        </p:nvSpPr>
        <p:spPr>
          <a:xfrm>
            <a:off x="467544" y="332656"/>
            <a:ext cx="6840760" cy="461665"/>
          </a:xfrm>
          <a:prstGeom prst="rect">
            <a:avLst/>
          </a:prstGeom>
          <a:noFill/>
        </p:spPr>
        <p:txBody>
          <a:bodyPr wrap="square" rtlCol="0">
            <a:spAutoFit/>
          </a:bodyPr>
          <a:lstStyle/>
          <a:p>
            <a:r>
              <a:rPr lang="pt-BR" sz="2400" dirty="0" err="1" smtClean="0">
                <a:solidFill>
                  <a:schemeClr val="tx2"/>
                </a:solidFill>
                <a:latin typeface="Arial" pitchFamily="34" charset="0"/>
                <a:cs typeface="Arial" pitchFamily="34" charset="0"/>
              </a:rPr>
              <a:t>Selectivity</a:t>
            </a:r>
            <a:r>
              <a:rPr lang="pt-BR" sz="2400" dirty="0" smtClean="0">
                <a:solidFill>
                  <a:schemeClr val="tx2"/>
                </a:solidFill>
                <a:latin typeface="Arial" pitchFamily="34" charset="0"/>
                <a:cs typeface="Arial" pitchFamily="34" charset="0"/>
              </a:rPr>
              <a:t> </a:t>
            </a:r>
            <a:r>
              <a:rPr lang="pt-BR" sz="2400" dirty="0" err="1" smtClean="0">
                <a:solidFill>
                  <a:schemeClr val="tx2"/>
                </a:solidFill>
                <a:latin typeface="Arial" pitchFamily="34" charset="0"/>
                <a:cs typeface="Arial" pitchFamily="34" charset="0"/>
              </a:rPr>
              <a:t>patterns</a:t>
            </a:r>
            <a:r>
              <a:rPr lang="pt-BR" sz="2400" dirty="0" smtClean="0">
                <a:solidFill>
                  <a:schemeClr val="tx2"/>
                </a:solidFill>
                <a:latin typeface="Arial" pitchFamily="34" charset="0"/>
                <a:cs typeface="Arial" pitchFamily="34" charset="0"/>
              </a:rPr>
              <a:t> (</a:t>
            </a:r>
            <a:r>
              <a:rPr lang="pt-BR" sz="2400" i="1" dirty="0" smtClean="0">
                <a:solidFill>
                  <a:schemeClr val="tx2"/>
                </a:solidFill>
                <a:latin typeface="Arial" pitchFamily="34" charset="0"/>
                <a:cs typeface="Arial" pitchFamily="34" charset="0"/>
              </a:rPr>
              <a:t>L</a:t>
            </a:r>
            <a:r>
              <a:rPr lang="pt-BR" sz="2400" dirty="0" smtClean="0">
                <a:solidFill>
                  <a:schemeClr val="tx2"/>
                </a:solidFill>
                <a:latin typeface="Arial" pitchFamily="34" charset="0"/>
                <a:cs typeface="Arial" pitchFamily="34" charset="0"/>
              </a:rPr>
              <a:t>)</a:t>
            </a:r>
          </a:p>
        </p:txBody>
      </p:sp>
      <p:sp>
        <p:nvSpPr>
          <p:cNvPr id="9" name="CaixaDeTexto 8"/>
          <p:cNvSpPr txBox="1"/>
          <p:nvPr/>
        </p:nvSpPr>
        <p:spPr>
          <a:xfrm rot="16200000">
            <a:off x="-828599" y="3212976"/>
            <a:ext cx="2592288" cy="288032"/>
          </a:xfrm>
          <a:prstGeom prst="rect">
            <a:avLst/>
          </a:prstGeom>
          <a:noFill/>
        </p:spPr>
        <p:txBody>
          <a:bodyPr wrap="square" rtlCol="0">
            <a:spAutoFit/>
          </a:bodyPr>
          <a:lstStyle/>
          <a:p>
            <a:r>
              <a:rPr lang="pt-BR" sz="1200" dirty="0" err="1" smtClean="0">
                <a:latin typeface="Arial" pitchFamily="34" charset="0"/>
                <a:cs typeface="Arial" pitchFamily="34" charset="0"/>
              </a:rPr>
              <a:t>Selectivity</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index</a:t>
            </a:r>
            <a:r>
              <a:rPr lang="pt-BR" sz="1200" dirty="0" smtClean="0">
                <a:latin typeface="Arial" pitchFamily="34" charset="0"/>
                <a:cs typeface="Arial" pitchFamily="34" charset="0"/>
              </a:rPr>
              <a:t> (</a:t>
            </a:r>
            <a:r>
              <a:rPr lang="pt-BR" sz="1200" dirty="0" err="1" smtClean="0">
                <a:latin typeface="Arial" pitchFamily="34" charset="0"/>
                <a:cs typeface="Arial" pitchFamily="34" charset="0"/>
              </a:rPr>
              <a:t>mean</a:t>
            </a:r>
            <a:r>
              <a:rPr lang="pt-BR" sz="1200" dirty="0" smtClean="0">
                <a:latin typeface="Arial" pitchFamily="34" charset="0"/>
                <a:cs typeface="Arial" pitchFamily="34" charset="0"/>
              </a:rPr>
              <a:t> </a:t>
            </a:r>
            <a:r>
              <a:rPr lang="pt-BR" sz="1200" i="1" dirty="0" smtClean="0">
                <a:latin typeface="Arial" pitchFamily="34" charset="0"/>
                <a:cs typeface="Arial" pitchFamily="34" charset="0"/>
              </a:rPr>
              <a:t>L</a:t>
            </a:r>
            <a:r>
              <a:rPr lang="pt-BR" sz="1200" dirty="0" smtClean="0">
                <a:latin typeface="Arial" pitchFamily="34" charset="0"/>
                <a:cs typeface="Arial" pitchFamily="34" charset="0"/>
              </a:rPr>
              <a:t> ± 95% CI)</a:t>
            </a:r>
            <a:endParaRPr lang="pt-BR" sz="1200" dirty="0">
              <a:latin typeface="Arial" pitchFamily="34" charset="0"/>
              <a:cs typeface="Arial" pitchFamily="34" charset="0"/>
            </a:endParaRPr>
          </a:p>
        </p:txBody>
      </p:sp>
      <p:graphicFrame>
        <p:nvGraphicFramePr>
          <p:cNvPr id="10" name="Gráfico 9"/>
          <p:cNvGraphicFramePr/>
          <p:nvPr/>
        </p:nvGraphicFramePr>
        <p:xfrm>
          <a:off x="683568" y="1052736"/>
          <a:ext cx="3672407" cy="22322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p:cNvGraphicFramePr/>
          <p:nvPr/>
        </p:nvGraphicFramePr>
        <p:xfrm>
          <a:off x="683568" y="3356992"/>
          <a:ext cx="3672407" cy="2232247"/>
        </p:xfrm>
        <a:graphic>
          <a:graphicData uri="http://schemas.openxmlformats.org/drawingml/2006/chart">
            <c:chart xmlns:c="http://schemas.openxmlformats.org/drawingml/2006/chart" xmlns:r="http://schemas.openxmlformats.org/officeDocument/2006/relationships" r:id="rId4"/>
          </a:graphicData>
        </a:graphic>
      </p:graphicFrame>
      <p:pic>
        <p:nvPicPr>
          <p:cNvPr id="11" name="Picture 3" descr="C:\Users\LECAR\Desktop\Nova pasta\Imagem4.jpg"/>
          <p:cNvPicPr>
            <a:picLocks noChangeAspect="1" noChangeArrowheads="1"/>
          </p:cNvPicPr>
          <p:nvPr/>
        </p:nvPicPr>
        <p:blipFill>
          <a:blip r:embed="rId5" cstate="print"/>
          <a:srcRect l="7470" r="10352"/>
          <a:stretch>
            <a:fillRect/>
          </a:stretch>
        </p:blipFill>
        <p:spPr bwMode="auto">
          <a:xfrm>
            <a:off x="5357818" y="785794"/>
            <a:ext cx="3143272" cy="2357454"/>
          </a:xfrm>
          <a:prstGeom prst="rect">
            <a:avLst/>
          </a:prstGeom>
          <a:noFill/>
        </p:spPr>
      </p:pic>
      <p:sp>
        <p:nvSpPr>
          <p:cNvPr id="14" name="CaixaDeTexto 13"/>
          <p:cNvSpPr txBox="1"/>
          <p:nvPr/>
        </p:nvSpPr>
        <p:spPr>
          <a:xfrm>
            <a:off x="2500298" y="3596018"/>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Kyphosus</a:t>
            </a:r>
            <a:r>
              <a:rPr lang="pt-BR" sz="1100" i="1" dirty="0" smtClean="0">
                <a:solidFill>
                  <a:schemeClr val="tx2"/>
                </a:solidFill>
                <a:latin typeface="Arial" pitchFamily="34" charset="0"/>
                <a:cs typeface="Arial" pitchFamily="34" charset="0"/>
              </a:rPr>
              <a:t> </a:t>
            </a:r>
            <a:r>
              <a:rPr lang="pt-BR" sz="1100" dirty="0" err="1" smtClean="0">
                <a:solidFill>
                  <a:schemeClr val="tx2"/>
                </a:solidFill>
                <a:latin typeface="Arial" pitchFamily="34" charset="0"/>
                <a:cs typeface="Arial" pitchFamily="34" charset="0"/>
              </a:rPr>
              <a:t>sp</a:t>
            </a:r>
            <a:r>
              <a:rPr lang="pt-BR" sz="1100" dirty="0" smtClean="0">
                <a:solidFill>
                  <a:schemeClr val="tx2"/>
                </a:solidFill>
                <a:latin typeface="Arial" pitchFamily="34" charset="0"/>
                <a:cs typeface="Arial" pitchFamily="34" charset="0"/>
              </a:rPr>
              <a:t>.</a:t>
            </a:r>
            <a:endParaRPr lang="pt-BR" sz="1100" i="1" dirty="0" smtClean="0">
              <a:solidFill>
                <a:schemeClr val="tx2"/>
              </a:solidFill>
              <a:latin typeface="Arial" pitchFamily="34" charset="0"/>
              <a:cs typeface="Arial" pitchFamily="34" charset="0"/>
            </a:endParaRPr>
          </a:p>
        </p:txBody>
      </p:sp>
      <p:sp>
        <p:nvSpPr>
          <p:cNvPr id="15" name="CaixaDeTexto 14"/>
          <p:cNvSpPr txBox="1"/>
          <p:nvPr/>
        </p:nvSpPr>
        <p:spPr>
          <a:xfrm>
            <a:off x="2500298" y="857232"/>
            <a:ext cx="2840264" cy="261610"/>
          </a:xfrm>
          <a:prstGeom prst="rect">
            <a:avLst/>
          </a:prstGeom>
          <a:noFill/>
        </p:spPr>
        <p:txBody>
          <a:bodyPr wrap="square" rtlCol="0">
            <a:spAutoFit/>
          </a:bodyPr>
          <a:lstStyle/>
          <a:p>
            <a:pPr algn="r"/>
            <a:r>
              <a:rPr lang="pt-BR" sz="1100" i="1" dirty="0" err="1" smtClean="0">
                <a:solidFill>
                  <a:schemeClr val="tx2"/>
                </a:solidFill>
                <a:latin typeface="Arial" pitchFamily="34" charset="0"/>
                <a:cs typeface="Arial" pitchFamily="34" charset="0"/>
              </a:rPr>
              <a:t>Diplodus</a:t>
            </a:r>
            <a:r>
              <a:rPr lang="pt-BR" sz="1100" i="1" dirty="0" smtClean="0">
                <a:solidFill>
                  <a:schemeClr val="tx2"/>
                </a:solidFill>
                <a:latin typeface="Arial" pitchFamily="34" charset="0"/>
                <a:cs typeface="Arial" pitchFamily="34" charset="0"/>
              </a:rPr>
              <a:t> </a:t>
            </a:r>
            <a:r>
              <a:rPr lang="pt-BR" sz="1100" i="1" dirty="0" err="1" smtClean="0">
                <a:solidFill>
                  <a:schemeClr val="tx2"/>
                </a:solidFill>
                <a:latin typeface="Arial" pitchFamily="34" charset="0"/>
                <a:cs typeface="Arial" pitchFamily="34" charset="0"/>
              </a:rPr>
              <a:t>argenteus</a:t>
            </a:r>
            <a:endParaRPr lang="pt-BR" sz="1100" i="1" dirty="0" smtClean="0">
              <a:solidFill>
                <a:schemeClr val="tx2"/>
              </a:solidFill>
              <a:latin typeface="Arial" pitchFamily="34" charset="0"/>
              <a:cs typeface="Arial" pitchFamily="34" charset="0"/>
            </a:endParaRPr>
          </a:p>
        </p:txBody>
      </p:sp>
      <p:pic>
        <p:nvPicPr>
          <p:cNvPr id="2050" name="Picture 2" descr="C:\Users\Usuário\Desktop\kyp.jpg"/>
          <p:cNvPicPr>
            <a:picLocks noChangeAspect="1" noChangeArrowheads="1"/>
          </p:cNvPicPr>
          <p:nvPr/>
        </p:nvPicPr>
        <p:blipFill>
          <a:blip r:embed="rId6" cstate="print"/>
          <a:srcRect/>
          <a:stretch>
            <a:fillRect/>
          </a:stretch>
        </p:blipFill>
        <p:spPr bwMode="auto">
          <a:xfrm>
            <a:off x="5343552" y="3500438"/>
            <a:ext cx="3157538" cy="2371725"/>
          </a:xfrm>
          <a:prstGeom prst="rect">
            <a:avLst/>
          </a:prstGeom>
          <a:noFill/>
        </p:spPr>
      </p:pic>
      <p:sp>
        <p:nvSpPr>
          <p:cNvPr id="12" name="Espaço Reservado para Rodapé 11"/>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6" name="Espaço Reservado para Data 15"/>
          <p:cNvSpPr>
            <a:spLocks noGrp="1"/>
          </p:cNvSpPr>
          <p:nvPr>
            <p:ph type="dt" sz="half" idx="10"/>
          </p:nvPr>
        </p:nvSpPr>
        <p:spPr/>
        <p:txBody>
          <a:bodyPr/>
          <a:lstStyle/>
          <a:p>
            <a:fld id="{EE99C24E-9258-4C2A-AAE1-EDE328AB32BA}" type="datetime1">
              <a:rPr lang="en-US" smtClean="0"/>
              <a:pPr/>
              <a:t>7/8/2012</a:t>
            </a:fld>
            <a:endParaRPr lang="pt-BR"/>
          </a:p>
        </p:txBody>
      </p:sp>
      <p:graphicFrame>
        <p:nvGraphicFramePr>
          <p:cNvPr id="18" name="Gráfico 17"/>
          <p:cNvGraphicFramePr/>
          <p:nvPr/>
        </p:nvGraphicFramePr>
        <p:xfrm>
          <a:off x="1043608" y="5273824"/>
          <a:ext cx="3312368" cy="1584176"/>
        </p:xfrm>
        <a:graphic>
          <a:graphicData uri="http://schemas.openxmlformats.org/drawingml/2006/chart">
            <c:chart xmlns:c="http://schemas.openxmlformats.org/drawingml/2006/chart" xmlns:r="http://schemas.openxmlformats.org/officeDocument/2006/relationships" r:id="rId7"/>
          </a:graphicData>
        </a:graphic>
      </p:graphicFrame>
      <p:sp>
        <p:nvSpPr>
          <p:cNvPr id="19" name="Elipse 18"/>
          <p:cNvSpPr/>
          <p:nvPr/>
        </p:nvSpPr>
        <p:spPr>
          <a:xfrm>
            <a:off x="1043608" y="1052736"/>
            <a:ext cx="504056" cy="1927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Elipse 19"/>
          <p:cNvSpPr/>
          <p:nvPr/>
        </p:nvSpPr>
        <p:spPr>
          <a:xfrm>
            <a:off x="3059832" y="3284984"/>
            <a:ext cx="936104" cy="1927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Retângulo 20"/>
          <p:cNvSpPr/>
          <p:nvPr/>
        </p:nvSpPr>
        <p:spPr>
          <a:xfrm>
            <a:off x="1835696" y="1412776"/>
            <a:ext cx="646331" cy="369332"/>
          </a:xfrm>
          <a:prstGeom prst="rect">
            <a:avLst/>
          </a:prstGeom>
        </p:spPr>
        <p:txBody>
          <a:bodyPr wrap="none">
            <a:spAutoFit/>
          </a:bodyPr>
          <a:lstStyle/>
          <a:p>
            <a:r>
              <a:rPr lang="pt-BR" i="1" smtClean="0">
                <a:solidFill>
                  <a:srgbClr val="FF0000"/>
                </a:solidFill>
                <a:latin typeface="Arial" pitchFamily="34" charset="0"/>
                <a:cs typeface="Arial" pitchFamily="34" charset="0"/>
              </a:rPr>
              <a:t>Ulva</a:t>
            </a:r>
            <a:endParaRPr lang="pt-BR" i="1" dirty="0"/>
          </a:p>
        </p:txBody>
      </p:sp>
      <p:sp>
        <p:nvSpPr>
          <p:cNvPr id="22" name="Retângulo 21"/>
          <p:cNvSpPr/>
          <p:nvPr/>
        </p:nvSpPr>
        <p:spPr>
          <a:xfrm>
            <a:off x="1475656" y="3573016"/>
            <a:ext cx="1467068" cy="369332"/>
          </a:xfrm>
          <a:prstGeom prst="rect">
            <a:avLst/>
          </a:prstGeom>
        </p:spPr>
        <p:txBody>
          <a:bodyPr wrap="none">
            <a:spAutoFit/>
          </a:bodyPr>
          <a:lstStyle/>
          <a:p>
            <a:r>
              <a:rPr lang="pt-BR" dirty="0" smtClean="0">
                <a:solidFill>
                  <a:srgbClr val="FF0000"/>
                </a:solidFill>
                <a:latin typeface="Arial" pitchFamily="34" charset="0"/>
                <a:cs typeface="Arial" pitchFamily="34" charset="0"/>
              </a:rPr>
              <a:t>Brown </a:t>
            </a:r>
            <a:r>
              <a:rPr lang="pt-BR" dirty="0" err="1" smtClean="0">
                <a:solidFill>
                  <a:srgbClr val="FF0000"/>
                </a:solidFill>
                <a:latin typeface="Arial" pitchFamily="34" charset="0"/>
                <a:cs typeface="Arial" pitchFamily="34" charset="0"/>
              </a:rPr>
              <a:t>algae</a:t>
            </a:r>
            <a:endParaRPr lang="pt-BR" dirty="0"/>
          </a:p>
        </p:txBody>
      </p:sp>
    </p:spTree>
    <p:extLst>
      <p:ext uri="{BB962C8B-B14F-4D97-AF65-F5344CB8AC3E}">
        <p14:creationId xmlns:p14="http://schemas.microsoft.com/office/powerpoint/2010/main" val="28136264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E:\@@@@ICRS\Nova pasta\SPA_AMP IP.jpg"/>
          <p:cNvPicPr>
            <a:picLocks noChangeAspect="1" noChangeArrowheads="1"/>
          </p:cNvPicPr>
          <p:nvPr/>
        </p:nvPicPr>
        <p:blipFill>
          <a:blip r:embed="rId3" cstate="print"/>
          <a:srcRect/>
          <a:stretch>
            <a:fillRect/>
          </a:stretch>
        </p:blipFill>
        <p:spPr bwMode="auto">
          <a:xfrm>
            <a:off x="2771800" y="3861048"/>
            <a:ext cx="3781728" cy="2304256"/>
          </a:xfrm>
          <a:prstGeom prst="rect">
            <a:avLst/>
          </a:prstGeom>
          <a:noFill/>
        </p:spPr>
      </p:pic>
      <p:pic>
        <p:nvPicPr>
          <p:cNvPr id="7171" name="Picture 3" descr="E:\@@@@ICRS\Nova pasta\SPA_TUI.jpg"/>
          <p:cNvPicPr>
            <a:picLocks noChangeAspect="1" noChangeArrowheads="1"/>
          </p:cNvPicPr>
          <p:nvPr/>
        </p:nvPicPr>
        <p:blipFill>
          <a:blip r:embed="rId4" cstate="print"/>
          <a:srcRect t="8990"/>
          <a:stretch>
            <a:fillRect/>
          </a:stretch>
        </p:blipFill>
        <p:spPr bwMode="auto">
          <a:xfrm>
            <a:off x="5976664" y="3861048"/>
            <a:ext cx="3203848" cy="2258870"/>
          </a:xfrm>
          <a:prstGeom prst="rect">
            <a:avLst/>
          </a:prstGeom>
          <a:noFill/>
        </p:spPr>
      </p:pic>
      <p:pic>
        <p:nvPicPr>
          <p:cNvPr id="7170" name="Picture 2" descr="E:\@@@@ICRS\Nova pasta\Imagem1.jpg"/>
          <p:cNvPicPr>
            <a:picLocks noChangeAspect="1" noChangeArrowheads="1"/>
          </p:cNvPicPr>
          <p:nvPr/>
        </p:nvPicPr>
        <p:blipFill>
          <a:blip r:embed="rId5" cstate="print"/>
          <a:srcRect/>
          <a:stretch>
            <a:fillRect/>
          </a:stretch>
        </p:blipFill>
        <p:spPr bwMode="auto">
          <a:xfrm>
            <a:off x="-90810" y="3861048"/>
            <a:ext cx="3301952" cy="2232248"/>
          </a:xfrm>
          <a:prstGeom prst="rect">
            <a:avLst/>
          </a:prstGeom>
          <a:noFill/>
        </p:spPr>
      </p:pic>
      <p:sp>
        <p:nvSpPr>
          <p:cNvPr id="10" name="Retângulo 9"/>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23</a:t>
            </a:fld>
            <a:endParaRPr lang="pt-BR"/>
          </a:p>
        </p:txBody>
      </p:sp>
      <p:sp>
        <p:nvSpPr>
          <p:cNvPr id="5" name="Espaço Reservado para Rodapé 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9" name="Espaço Reservado para Data 8"/>
          <p:cNvSpPr>
            <a:spLocks noGrp="1"/>
          </p:cNvSpPr>
          <p:nvPr>
            <p:ph type="dt" sz="half" idx="10"/>
          </p:nvPr>
        </p:nvSpPr>
        <p:spPr/>
        <p:txBody>
          <a:bodyPr/>
          <a:lstStyle/>
          <a:p>
            <a:fld id="{5CB1F9B1-2914-433A-930D-95BF3D0050CC}" type="datetime1">
              <a:rPr lang="en-US" smtClean="0"/>
              <a:pPr/>
              <a:t>7/8/2012</a:t>
            </a:fld>
            <a:endParaRPr lang="pt-BR"/>
          </a:p>
        </p:txBody>
      </p:sp>
      <p:sp>
        <p:nvSpPr>
          <p:cNvPr id="11" name="CaixaDeTexto 10"/>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Conclusions</a:t>
            </a:r>
            <a:endParaRPr lang="pt-BR" sz="3600" dirty="0" smtClean="0">
              <a:solidFill>
                <a:schemeClr val="tx2"/>
              </a:solidFill>
              <a:latin typeface="+mj-lt"/>
              <a:cs typeface="Arial" pitchFamily="34" charset="0"/>
            </a:endParaRPr>
          </a:p>
        </p:txBody>
      </p:sp>
      <p:sp>
        <p:nvSpPr>
          <p:cNvPr id="12" name="CaixaDeTexto 11"/>
          <p:cNvSpPr txBox="1"/>
          <p:nvPr/>
        </p:nvSpPr>
        <p:spPr>
          <a:xfrm>
            <a:off x="1907704" y="1052736"/>
            <a:ext cx="2304256" cy="1061829"/>
          </a:xfrm>
          <a:prstGeom prst="rect">
            <a:avLst/>
          </a:prstGeom>
          <a:noFill/>
        </p:spPr>
        <p:txBody>
          <a:bodyPr wrap="square" rtlCol="0">
            <a:spAutoFit/>
          </a:bodyPr>
          <a:lstStyle/>
          <a:p>
            <a:pPr algn="just">
              <a:lnSpc>
                <a:spcPct val="150000"/>
              </a:lnSpc>
            </a:pPr>
            <a:r>
              <a:rPr lang="pt-BR" sz="2100" i="1" dirty="0" err="1" smtClean="0">
                <a:solidFill>
                  <a:schemeClr val="tx2"/>
                </a:solidFill>
                <a:latin typeface="Arial" pitchFamily="34" charset="0"/>
                <a:cs typeface="Arial" pitchFamily="34" charset="0"/>
              </a:rPr>
              <a:t>Sparisoma</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spp</a:t>
            </a:r>
            <a:r>
              <a:rPr lang="pt-BR" sz="2100" dirty="0" smtClean="0">
                <a:solidFill>
                  <a:schemeClr val="tx2"/>
                </a:solidFill>
                <a:latin typeface="Arial" pitchFamily="34" charset="0"/>
                <a:cs typeface="Arial" pitchFamily="34" charset="0"/>
              </a:rPr>
              <a:t>. </a:t>
            </a:r>
          </a:p>
          <a:p>
            <a:pPr algn="just">
              <a:lnSpc>
                <a:spcPct val="150000"/>
              </a:lnSpc>
            </a:pPr>
            <a:r>
              <a:rPr lang="pt-BR" sz="2100" i="1" dirty="0" err="1" smtClean="0">
                <a:solidFill>
                  <a:schemeClr val="tx2"/>
                </a:solidFill>
                <a:latin typeface="Arial" pitchFamily="34" charset="0"/>
                <a:cs typeface="Arial" pitchFamily="34" charset="0"/>
              </a:rPr>
              <a:t>Acanthurus</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spp</a:t>
            </a:r>
            <a:r>
              <a:rPr lang="pt-BR" sz="2100" dirty="0" smtClean="0">
                <a:solidFill>
                  <a:schemeClr val="tx2"/>
                </a:solidFill>
                <a:latin typeface="Arial" pitchFamily="34" charset="0"/>
                <a:cs typeface="Arial" pitchFamily="34" charset="0"/>
              </a:rPr>
              <a:t>.</a:t>
            </a:r>
          </a:p>
        </p:txBody>
      </p:sp>
      <p:sp>
        <p:nvSpPr>
          <p:cNvPr id="15" name="CaixaDeTexto 14"/>
          <p:cNvSpPr txBox="1"/>
          <p:nvPr/>
        </p:nvSpPr>
        <p:spPr>
          <a:xfrm>
            <a:off x="4932040" y="1071027"/>
            <a:ext cx="2232248" cy="1061829"/>
          </a:xfrm>
          <a:prstGeom prst="rect">
            <a:avLst/>
          </a:prstGeom>
          <a:noFill/>
        </p:spPr>
        <p:txBody>
          <a:bodyPr wrap="square" rtlCol="0">
            <a:spAutoFit/>
          </a:bodyPr>
          <a:lstStyle/>
          <a:p>
            <a:pPr algn="ctr">
              <a:lnSpc>
                <a:spcPct val="150000"/>
              </a:lnSpc>
            </a:pPr>
            <a:r>
              <a:rPr lang="pt-BR" sz="2100" dirty="0" smtClean="0">
                <a:solidFill>
                  <a:schemeClr val="tx2"/>
                </a:solidFill>
                <a:latin typeface="Arial" pitchFamily="34" charset="0"/>
                <a:cs typeface="Arial" pitchFamily="34" charset="0"/>
              </a:rPr>
              <a:t>Similar </a:t>
            </a:r>
            <a:r>
              <a:rPr lang="pt-BR" sz="2100" dirty="0" err="1" smtClean="0">
                <a:solidFill>
                  <a:schemeClr val="tx2"/>
                </a:solidFill>
                <a:latin typeface="Arial" pitchFamily="34" charset="0"/>
                <a:cs typeface="Arial" pitchFamily="34" charset="0"/>
              </a:rPr>
              <a:t>selectivity</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patterns</a:t>
            </a:r>
            <a:endParaRPr lang="pt-BR" sz="2100" dirty="0" smtClean="0">
              <a:solidFill>
                <a:schemeClr val="tx2"/>
              </a:solidFill>
              <a:latin typeface="Arial" pitchFamily="34" charset="0"/>
              <a:cs typeface="Arial" pitchFamily="34" charset="0"/>
            </a:endParaRPr>
          </a:p>
        </p:txBody>
      </p:sp>
      <p:cxnSp>
        <p:nvCxnSpPr>
          <p:cNvPr id="18" name="Conector de seta reta 17"/>
          <p:cNvCxnSpPr/>
          <p:nvPr/>
        </p:nvCxnSpPr>
        <p:spPr>
          <a:xfrm>
            <a:off x="4067944" y="1628800"/>
            <a:ext cx="648072" cy="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1" name="CaixaDeTexto 20"/>
          <p:cNvSpPr txBox="1"/>
          <p:nvPr/>
        </p:nvSpPr>
        <p:spPr>
          <a:xfrm>
            <a:off x="2555776" y="2511187"/>
            <a:ext cx="4320480" cy="1061829"/>
          </a:xfrm>
          <a:prstGeom prst="rect">
            <a:avLst/>
          </a:prstGeom>
          <a:noFill/>
        </p:spPr>
        <p:txBody>
          <a:bodyPr wrap="square" rtlCol="0">
            <a:spAutoFit/>
          </a:bodyPr>
          <a:lstStyle/>
          <a:p>
            <a:pPr algn="ctr">
              <a:lnSpc>
                <a:spcPct val="150000"/>
              </a:lnSpc>
            </a:pPr>
            <a:r>
              <a:rPr lang="pt-BR" sz="2100" dirty="0" err="1" smtClean="0">
                <a:solidFill>
                  <a:schemeClr val="tx2"/>
                </a:solidFill>
                <a:latin typeface="Arial" pitchFamily="34" charset="0"/>
                <a:cs typeface="Arial" pitchFamily="34" charset="0"/>
              </a:rPr>
              <a:t>Redundancy</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within</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and</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between</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these</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two</a:t>
            </a:r>
            <a:r>
              <a:rPr lang="pt-BR" sz="2100" dirty="0" smtClean="0">
                <a:solidFill>
                  <a:schemeClr val="tx2"/>
                </a:solidFill>
                <a:latin typeface="Arial" pitchFamily="34" charset="0"/>
                <a:cs typeface="Arial" pitchFamily="34" charset="0"/>
              </a:rPr>
              <a:t> </a:t>
            </a:r>
            <a:r>
              <a:rPr lang="pt-BR" sz="2100" dirty="0" err="1" smtClean="0">
                <a:solidFill>
                  <a:schemeClr val="tx2"/>
                </a:solidFill>
                <a:latin typeface="Arial" pitchFamily="34" charset="0"/>
                <a:cs typeface="Arial" pitchFamily="34" charset="0"/>
              </a:rPr>
              <a:t>families</a:t>
            </a:r>
            <a:endParaRPr lang="pt-BR" sz="2100" dirty="0" smtClean="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9"/>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24</a:t>
            </a:fld>
            <a:endParaRPr lang="pt-BR"/>
          </a:p>
        </p:txBody>
      </p:sp>
      <p:sp>
        <p:nvSpPr>
          <p:cNvPr id="5" name="Espaço Reservado para Rodapé 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9" name="Espaço Reservado para Data 8"/>
          <p:cNvSpPr>
            <a:spLocks noGrp="1"/>
          </p:cNvSpPr>
          <p:nvPr>
            <p:ph type="dt" sz="half" idx="10"/>
          </p:nvPr>
        </p:nvSpPr>
        <p:spPr/>
        <p:txBody>
          <a:bodyPr/>
          <a:lstStyle/>
          <a:p>
            <a:fld id="{5CB1F9B1-2914-433A-930D-95BF3D0050CC}" type="datetime1">
              <a:rPr lang="en-US" smtClean="0"/>
              <a:pPr/>
              <a:t>7/8/2012</a:t>
            </a:fld>
            <a:endParaRPr lang="pt-BR"/>
          </a:p>
        </p:txBody>
      </p:sp>
      <p:sp>
        <p:nvSpPr>
          <p:cNvPr id="11" name="CaixaDeTexto 10"/>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Conclusions</a:t>
            </a:r>
            <a:endParaRPr lang="pt-BR" sz="3600" dirty="0" smtClean="0">
              <a:solidFill>
                <a:schemeClr val="tx2"/>
              </a:solidFill>
              <a:latin typeface="+mj-lt"/>
              <a:cs typeface="Arial" pitchFamily="34" charset="0"/>
            </a:endParaRPr>
          </a:p>
        </p:txBody>
      </p:sp>
      <p:sp>
        <p:nvSpPr>
          <p:cNvPr id="12" name="CaixaDeTexto 11"/>
          <p:cNvSpPr txBox="1"/>
          <p:nvPr/>
        </p:nvSpPr>
        <p:spPr>
          <a:xfrm>
            <a:off x="251520" y="4437113"/>
            <a:ext cx="2520280" cy="872034"/>
          </a:xfrm>
          <a:prstGeom prst="rect">
            <a:avLst/>
          </a:prstGeom>
          <a:noFill/>
        </p:spPr>
        <p:txBody>
          <a:bodyPr wrap="square" rtlCol="0">
            <a:spAutoFit/>
          </a:bodyPr>
          <a:lstStyle/>
          <a:p>
            <a:pPr algn="just">
              <a:lnSpc>
                <a:spcPct val="150000"/>
              </a:lnSpc>
            </a:pPr>
            <a:r>
              <a:rPr lang="pt-BR" dirty="0" smtClean="0">
                <a:solidFill>
                  <a:schemeClr val="tx2"/>
                </a:solidFill>
                <a:latin typeface="Arial" pitchFamily="34" charset="0"/>
                <a:cs typeface="Arial" pitchFamily="34" charset="0"/>
              </a:rPr>
              <a:t>Brown </a:t>
            </a:r>
            <a:r>
              <a:rPr lang="pt-BR" dirty="0" err="1" smtClean="0">
                <a:solidFill>
                  <a:schemeClr val="tx2"/>
                </a:solidFill>
                <a:latin typeface="Arial" pitchFamily="34" charset="0"/>
                <a:cs typeface="Arial" pitchFamily="34" charset="0"/>
              </a:rPr>
              <a:t>macroalgae</a:t>
            </a:r>
            <a:r>
              <a:rPr lang="pt-BR" dirty="0" smtClean="0">
                <a:solidFill>
                  <a:schemeClr val="tx2"/>
                </a:solidFill>
                <a:latin typeface="Arial" pitchFamily="34" charset="0"/>
                <a:cs typeface="Arial" pitchFamily="34" charset="0"/>
              </a:rPr>
              <a:t> </a:t>
            </a:r>
          </a:p>
          <a:p>
            <a:pPr algn="just">
              <a:lnSpc>
                <a:spcPct val="150000"/>
              </a:lnSpc>
            </a:pPr>
            <a:r>
              <a:rPr lang="pt-BR" dirty="0" smtClean="0">
                <a:solidFill>
                  <a:schemeClr val="tx2"/>
                </a:solidFill>
                <a:latin typeface="Arial" pitchFamily="34" charset="0"/>
                <a:cs typeface="Arial" pitchFamily="34" charset="0"/>
              </a:rPr>
              <a:t>	</a:t>
            </a:r>
          </a:p>
        </p:txBody>
      </p:sp>
      <p:sp>
        <p:nvSpPr>
          <p:cNvPr id="13" name="Retângulo 12"/>
          <p:cNvSpPr/>
          <p:nvPr/>
        </p:nvSpPr>
        <p:spPr>
          <a:xfrm>
            <a:off x="-4068960" y="2708920"/>
            <a:ext cx="4068960" cy="1754326"/>
          </a:xfrm>
          <a:prstGeom prst="rect">
            <a:avLst/>
          </a:prstGeom>
        </p:spPr>
        <p:txBody>
          <a:bodyPr wrap="square">
            <a:spAutoFit/>
          </a:bodyPr>
          <a:lstStyle/>
          <a:p>
            <a:r>
              <a:rPr lang="pt-BR" dirty="0" smtClean="0"/>
              <a:t>Brown </a:t>
            </a:r>
            <a:r>
              <a:rPr lang="pt-BR" dirty="0" err="1" smtClean="0"/>
              <a:t>macroalgae</a:t>
            </a:r>
            <a:r>
              <a:rPr lang="pt-BR" dirty="0" smtClean="0"/>
              <a:t> </a:t>
            </a:r>
            <a:r>
              <a:rPr lang="pt-BR" dirty="0" err="1" smtClean="0"/>
              <a:t>generally</a:t>
            </a:r>
            <a:r>
              <a:rPr lang="pt-BR" dirty="0" smtClean="0"/>
              <a:t> </a:t>
            </a:r>
            <a:r>
              <a:rPr lang="pt-BR" dirty="0" err="1" smtClean="0"/>
              <a:t>avoided</a:t>
            </a:r>
            <a:r>
              <a:rPr lang="pt-BR" dirty="0" smtClean="0"/>
              <a:t>  (</a:t>
            </a:r>
            <a:r>
              <a:rPr lang="pt-BR" dirty="0" err="1" smtClean="0"/>
              <a:t>complex</a:t>
            </a:r>
            <a:r>
              <a:rPr lang="pt-BR" dirty="0" smtClean="0"/>
              <a:t> </a:t>
            </a:r>
            <a:r>
              <a:rPr lang="pt-BR" dirty="0" err="1" smtClean="0"/>
              <a:t>carbohydrates</a:t>
            </a:r>
            <a:r>
              <a:rPr lang="pt-BR" dirty="0" smtClean="0"/>
              <a:t> </a:t>
            </a:r>
            <a:r>
              <a:rPr lang="pt-BR" dirty="0" err="1" smtClean="0"/>
              <a:t>that</a:t>
            </a:r>
            <a:r>
              <a:rPr lang="pt-BR" dirty="0" smtClean="0"/>
              <a:t> </a:t>
            </a:r>
            <a:r>
              <a:rPr lang="pt-BR" dirty="0" err="1" smtClean="0"/>
              <a:t>dificult</a:t>
            </a:r>
            <a:r>
              <a:rPr lang="pt-BR" dirty="0" smtClean="0"/>
              <a:t> </a:t>
            </a:r>
            <a:r>
              <a:rPr lang="pt-BR" dirty="0" err="1" smtClean="0"/>
              <a:t>digestion</a:t>
            </a:r>
            <a:r>
              <a:rPr lang="pt-BR" dirty="0" smtClean="0"/>
              <a:t> </a:t>
            </a:r>
            <a:r>
              <a:rPr lang="pt-BR" dirty="0" err="1" smtClean="0"/>
              <a:t>and</a:t>
            </a:r>
            <a:r>
              <a:rPr lang="pt-BR" dirty="0" smtClean="0"/>
              <a:t> </a:t>
            </a:r>
            <a:r>
              <a:rPr lang="pt-BR" dirty="0" err="1" smtClean="0"/>
              <a:t>polyphenols</a:t>
            </a:r>
            <a:r>
              <a:rPr lang="pt-BR" dirty="0" smtClean="0"/>
              <a:t> </a:t>
            </a:r>
            <a:r>
              <a:rPr lang="pt-BR" dirty="0" err="1" smtClean="0"/>
              <a:t>and</a:t>
            </a:r>
            <a:r>
              <a:rPr lang="pt-BR" dirty="0" smtClean="0"/>
              <a:t> </a:t>
            </a:r>
            <a:r>
              <a:rPr lang="pt-BR" dirty="0" err="1" smtClean="0"/>
              <a:t>terpens</a:t>
            </a:r>
            <a:endParaRPr lang="pt-BR" dirty="0" smtClean="0"/>
          </a:p>
          <a:p>
            <a:r>
              <a:rPr lang="pt-BR" dirty="0" err="1" smtClean="0"/>
              <a:t>Except</a:t>
            </a:r>
            <a:r>
              <a:rPr lang="pt-BR" dirty="0" smtClean="0"/>
              <a:t> for </a:t>
            </a:r>
            <a:r>
              <a:rPr lang="pt-BR" dirty="0" err="1" smtClean="0"/>
              <a:t>Kyphosus</a:t>
            </a:r>
            <a:r>
              <a:rPr lang="pt-BR" dirty="0" smtClean="0"/>
              <a:t> </a:t>
            </a:r>
            <a:r>
              <a:rPr lang="pt-BR" dirty="0" err="1" smtClean="0"/>
              <a:t>which</a:t>
            </a:r>
            <a:r>
              <a:rPr lang="pt-BR" dirty="0" smtClean="0"/>
              <a:t> </a:t>
            </a:r>
            <a:r>
              <a:rPr lang="pt-BR" dirty="0" err="1" smtClean="0"/>
              <a:t>selected</a:t>
            </a:r>
            <a:r>
              <a:rPr lang="pt-BR" dirty="0" smtClean="0"/>
              <a:t> </a:t>
            </a:r>
            <a:r>
              <a:rPr lang="pt-BR" dirty="0" err="1" smtClean="0"/>
              <a:t>primarily</a:t>
            </a:r>
            <a:r>
              <a:rPr lang="pt-BR" dirty="0" smtClean="0"/>
              <a:t> </a:t>
            </a:r>
            <a:r>
              <a:rPr lang="pt-BR" dirty="0" err="1" smtClean="0"/>
              <a:t>Dictyota</a:t>
            </a:r>
            <a:r>
              <a:rPr lang="pt-BR" dirty="0" smtClean="0"/>
              <a:t> </a:t>
            </a:r>
            <a:r>
              <a:rPr lang="pt-BR" dirty="0" err="1" smtClean="0"/>
              <a:t>and</a:t>
            </a:r>
            <a:r>
              <a:rPr lang="pt-BR" dirty="0" smtClean="0"/>
              <a:t> </a:t>
            </a:r>
            <a:r>
              <a:rPr lang="pt-BR" dirty="0" err="1" smtClean="0"/>
              <a:t>Dictyopteris</a:t>
            </a:r>
            <a:r>
              <a:rPr lang="pt-BR" dirty="0" smtClean="0"/>
              <a:t> </a:t>
            </a:r>
            <a:r>
              <a:rPr lang="pt-BR" dirty="0" err="1" smtClean="0"/>
              <a:t>and</a:t>
            </a:r>
            <a:r>
              <a:rPr lang="pt-BR" dirty="0" smtClean="0"/>
              <a:t> host a set </a:t>
            </a:r>
            <a:r>
              <a:rPr lang="pt-BR" dirty="0" err="1" smtClean="0"/>
              <a:t>of</a:t>
            </a:r>
            <a:r>
              <a:rPr lang="pt-BR" dirty="0" smtClean="0"/>
              <a:t> </a:t>
            </a:r>
            <a:r>
              <a:rPr lang="pt-BR" dirty="0" err="1" smtClean="0"/>
              <a:t>endosymbiontic</a:t>
            </a:r>
            <a:r>
              <a:rPr lang="pt-BR" dirty="0" smtClean="0"/>
              <a:t> </a:t>
            </a:r>
            <a:r>
              <a:rPr lang="pt-BR" dirty="0" err="1" smtClean="0"/>
              <a:t>bacteria</a:t>
            </a:r>
            <a:endParaRPr lang="pt-BR" dirty="0" smtClean="0"/>
          </a:p>
        </p:txBody>
      </p:sp>
      <p:pic>
        <p:nvPicPr>
          <p:cNvPr id="4099" name="Picture 3" descr="E:\DOC\kyphosus pics\_AZ40905.jpg"/>
          <p:cNvPicPr>
            <a:picLocks noChangeAspect="1" noChangeArrowheads="1"/>
          </p:cNvPicPr>
          <p:nvPr/>
        </p:nvPicPr>
        <p:blipFill>
          <a:blip r:embed="rId3" cstate="print"/>
          <a:srcRect/>
          <a:stretch>
            <a:fillRect/>
          </a:stretch>
        </p:blipFill>
        <p:spPr bwMode="auto">
          <a:xfrm>
            <a:off x="6084168" y="3983603"/>
            <a:ext cx="2200124" cy="1461621"/>
          </a:xfrm>
          <a:prstGeom prst="rect">
            <a:avLst/>
          </a:prstGeom>
          <a:noFill/>
        </p:spPr>
      </p:pic>
      <p:pic>
        <p:nvPicPr>
          <p:cNvPr id="4100" name="Picture 4" descr="C:\Users\LECAR\Desktop\Nova pasta\ilha grande 053.jpg"/>
          <p:cNvPicPr>
            <a:picLocks noChangeAspect="1" noChangeArrowheads="1"/>
          </p:cNvPicPr>
          <p:nvPr/>
        </p:nvPicPr>
        <p:blipFill>
          <a:blip r:embed="rId4" cstate="print"/>
          <a:srcRect/>
          <a:stretch>
            <a:fillRect/>
          </a:stretch>
        </p:blipFill>
        <p:spPr bwMode="auto">
          <a:xfrm>
            <a:off x="9972600" y="-387424"/>
            <a:ext cx="2669969" cy="2002638"/>
          </a:xfrm>
          <a:prstGeom prst="rect">
            <a:avLst/>
          </a:prstGeom>
          <a:noFill/>
        </p:spPr>
      </p:pic>
      <p:pic>
        <p:nvPicPr>
          <p:cNvPr id="1026" name="Picture 2" descr="C:\Users\LECAR\Downloads\Kyphosus vaigiensis gut.jpg"/>
          <p:cNvPicPr>
            <a:picLocks noChangeAspect="1" noChangeArrowheads="1"/>
          </p:cNvPicPr>
          <p:nvPr/>
        </p:nvPicPr>
        <p:blipFill>
          <a:blip r:embed="rId5" cstate="print"/>
          <a:srcRect/>
          <a:stretch>
            <a:fillRect/>
          </a:stretch>
        </p:blipFill>
        <p:spPr bwMode="auto">
          <a:xfrm>
            <a:off x="9900592" y="4849319"/>
            <a:ext cx="3131840" cy="2008681"/>
          </a:xfrm>
          <a:prstGeom prst="rect">
            <a:avLst/>
          </a:prstGeom>
          <a:noFill/>
        </p:spPr>
      </p:pic>
      <p:pic>
        <p:nvPicPr>
          <p:cNvPr id="1027" name="Picture 3" descr="E:\@@@@ICRS\algas\dic.jpg"/>
          <p:cNvPicPr>
            <a:picLocks noChangeAspect="1" noChangeArrowheads="1"/>
          </p:cNvPicPr>
          <p:nvPr/>
        </p:nvPicPr>
        <p:blipFill>
          <a:blip r:embed="rId6" cstate="print"/>
          <a:srcRect/>
          <a:stretch>
            <a:fillRect/>
          </a:stretch>
        </p:blipFill>
        <p:spPr bwMode="auto">
          <a:xfrm>
            <a:off x="9684568" y="1988840"/>
            <a:ext cx="3151434" cy="2276872"/>
          </a:xfrm>
          <a:prstGeom prst="rect">
            <a:avLst/>
          </a:prstGeom>
          <a:noFill/>
        </p:spPr>
      </p:pic>
      <p:cxnSp>
        <p:nvCxnSpPr>
          <p:cNvPr id="15" name="Conector de seta reta 14"/>
          <p:cNvCxnSpPr/>
          <p:nvPr/>
        </p:nvCxnSpPr>
        <p:spPr>
          <a:xfrm>
            <a:off x="2771800" y="4797152"/>
            <a:ext cx="648072" cy="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6" name="CaixaDeTexto 15"/>
          <p:cNvSpPr txBox="1"/>
          <p:nvPr/>
        </p:nvSpPr>
        <p:spPr>
          <a:xfrm>
            <a:off x="3563888" y="4437112"/>
            <a:ext cx="2520280" cy="872034"/>
          </a:xfrm>
          <a:prstGeom prst="rect">
            <a:avLst/>
          </a:prstGeom>
          <a:noFill/>
        </p:spPr>
        <p:txBody>
          <a:bodyPr wrap="square" rtlCol="0">
            <a:spAutoFit/>
          </a:bodyPr>
          <a:lstStyle/>
          <a:p>
            <a:pPr algn="just">
              <a:lnSpc>
                <a:spcPct val="150000"/>
              </a:lnSpc>
            </a:pPr>
            <a:r>
              <a:rPr lang="pt-BR" dirty="0" err="1" smtClean="0">
                <a:solidFill>
                  <a:schemeClr val="tx2"/>
                </a:solidFill>
                <a:latin typeface="Arial" pitchFamily="34" charset="0"/>
                <a:cs typeface="Arial" pitchFamily="34" charset="0"/>
              </a:rPr>
              <a:t>Kyphosus</a:t>
            </a:r>
            <a:endParaRPr lang="pt-BR" dirty="0" smtClean="0">
              <a:solidFill>
                <a:schemeClr val="tx2"/>
              </a:solidFill>
              <a:latin typeface="Arial" pitchFamily="34" charset="0"/>
              <a:cs typeface="Arial" pitchFamily="34" charset="0"/>
            </a:endParaRPr>
          </a:p>
          <a:p>
            <a:pPr algn="just">
              <a:lnSpc>
                <a:spcPct val="150000"/>
              </a:lnSpc>
            </a:pPr>
            <a:r>
              <a:rPr lang="pt-BR" dirty="0" smtClean="0">
                <a:solidFill>
                  <a:schemeClr val="tx2"/>
                </a:solidFill>
                <a:latin typeface="Arial" pitchFamily="34" charset="0"/>
                <a:cs typeface="Arial" pitchFamily="34" charset="0"/>
              </a:rPr>
              <a:t>	</a:t>
            </a:r>
          </a:p>
        </p:txBody>
      </p:sp>
      <p:sp>
        <p:nvSpPr>
          <p:cNvPr id="17" name="CaixaDeTexto 16"/>
          <p:cNvSpPr txBox="1"/>
          <p:nvPr/>
        </p:nvSpPr>
        <p:spPr>
          <a:xfrm>
            <a:off x="251520" y="1052736"/>
            <a:ext cx="5616624" cy="456535"/>
          </a:xfrm>
          <a:prstGeom prst="rect">
            <a:avLst/>
          </a:prstGeom>
          <a:noFill/>
        </p:spPr>
        <p:txBody>
          <a:bodyPr wrap="square" rtlCol="0">
            <a:spAutoFit/>
          </a:bodyPr>
          <a:lstStyle/>
          <a:p>
            <a:pPr algn="just">
              <a:lnSpc>
                <a:spcPct val="150000"/>
              </a:lnSpc>
            </a:pPr>
            <a:r>
              <a:rPr lang="pt-BR" dirty="0" smtClean="0">
                <a:solidFill>
                  <a:schemeClr val="tx2"/>
                </a:solidFill>
                <a:latin typeface="Arial" pitchFamily="34" charset="0"/>
                <a:cs typeface="Arial" pitchFamily="34" charset="0"/>
              </a:rPr>
              <a:t>Green </a:t>
            </a:r>
            <a:r>
              <a:rPr lang="pt-BR" dirty="0" err="1" smtClean="0">
                <a:solidFill>
                  <a:schemeClr val="tx2"/>
                </a:solidFill>
                <a:latin typeface="Arial" pitchFamily="34" charset="0"/>
                <a:cs typeface="Arial" pitchFamily="34" charset="0"/>
              </a:rPr>
              <a:t>and</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red</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algae</a:t>
            </a:r>
            <a:r>
              <a:rPr lang="pt-BR" dirty="0" smtClean="0">
                <a:solidFill>
                  <a:schemeClr val="tx2"/>
                </a:solidFill>
                <a:latin typeface="Arial" pitchFamily="34" charset="0"/>
                <a:cs typeface="Arial" pitchFamily="34" charset="0"/>
              </a:rPr>
              <a:t> 		more </a:t>
            </a:r>
            <a:r>
              <a:rPr lang="pt-BR" dirty="0" err="1" smtClean="0">
                <a:solidFill>
                  <a:schemeClr val="tx2"/>
                </a:solidFill>
                <a:latin typeface="Arial" pitchFamily="34" charset="0"/>
                <a:cs typeface="Arial" pitchFamily="34" charset="0"/>
              </a:rPr>
              <a:t>nutritious</a:t>
            </a:r>
            <a:r>
              <a:rPr lang="pt-BR" dirty="0" smtClean="0">
                <a:solidFill>
                  <a:schemeClr val="tx2"/>
                </a:solidFill>
                <a:latin typeface="Arial" pitchFamily="34" charset="0"/>
                <a:cs typeface="Arial" pitchFamily="34" charset="0"/>
              </a:rPr>
              <a:t> </a:t>
            </a:r>
          </a:p>
        </p:txBody>
      </p:sp>
      <p:cxnSp>
        <p:nvCxnSpPr>
          <p:cNvPr id="18" name="Conector de seta reta 17"/>
          <p:cNvCxnSpPr/>
          <p:nvPr/>
        </p:nvCxnSpPr>
        <p:spPr>
          <a:xfrm>
            <a:off x="2915816" y="1412776"/>
            <a:ext cx="792088" cy="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9" name="Retângulo 18"/>
          <p:cNvSpPr/>
          <p:nvPr/>
        </p:nvSpPr>
        <p:spPr>
          <a:xfrm>
            <a:off x="251520" y="1772816"/>
            <a:ext cx="4536504" cy="2169825"/>
          </a:xfrm>
          <a:prstGeom prst="rect">
            <a:avLst/>
          </a:prstGeom>
        </p:spPr>
        <p:txBody>
          <a:bodyPr wrap="square">
            <a:spAutoFit/>
          </a:bodyPr>
          <a:lstStyle/>
          <a:p>
            <a:pPr>
              <a:lnSpc>
                <a:spcPct val="150000"/>
              </a:lnSpc>
            </a:pPr>
            <a:r>
              <a:rPr lang="pt-BR" dirty="0" err="1" smtClean="0">
                <a:solidFill>
                  <a:schemeClr val="tx2"/>
                </a:solidFill>
                <a:latin typeface="Arial" pitchFamily="34" charset="0"/>
                <a:cs typeface="Arial" pitchFamily="34" charset="0"/>
              </a:rPr>
              <a:t>Chemical</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defenses</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against</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herbivory</a:t>
            </a:r>
            <a:r>
              <a:rPr lang="pt-BR" dirty="0" smtClean="0">
                <a:solidFill>
                  <a:schemeClr val="tx2"/>
                </a:solidFill>
                <a:latin typeface="Arial" pitchFamily="34" charset="0"/>
                <a:cs typeface="Arial" pitchFamily="34" charset="0"/>
              </a:rPr>
              <a:t>:</a:t>
            </a:r>
          </a:p>
          <a:p>
            <a:pPr>
              <a:lnSpc>
                <a:spcPct val="150000"/>
              </a:lnSpc>
            </a:pPr>
            <a:r>
              <a:rPr lang="pt-BR" i="1" dirty="0" smtClean="0">
                <a:solidFill>
                  <a:schemeClr val="tx2"/>
                </a:solidFill>
                <a:latin typeface="Arial" pitchFamily="34" charset="0"/>
                <a:cs typeface="Arial" pitchFamily="34" charset="0"/>
              </a:rPr>
              <a:t>- </a:t>
            </a:r>
            <a:r>
              <a:rPr lang="pt-BR" i="1" dirty="0" err="1" smtClean="0">
                <a:solidFill>
                  <a:schemeClr val="tx2"/>
                </a:solidFill>
                <a:latin typeface="Arial" pitchFamily="34" charset="0"/>
                <a:cs typeface="Arial" pitchFamily="34" charset="0"/>
              </a:rPr>
              <a:t>Codium</a:t>
            </a:r>
            <a:r>
              <a:rPr lang="pt-BR" dirty="0" smtClean="0">
                <a:solidFill>
                  <a:schemeClr val="tx2"/>
                </a:solidFill>
                <a:latin typeface="Arial" pitchFamily="34" charset="0"/>
                <a:cs typeface="Arial" pitchFamily="34" charset="0"/>
              </a:rPr>
              <a:t> (DMSP)</a:t>
            </a:r>
          </a:p>
          <a:p>
            <a:pPr>
              <a:lnSpc>
                <a:spcPct val="150000"/>
              </a:lnSpc>
            </a:pPr>
            <a:r>
              <a:rPr lang="pt-BR" i="1" dirty="0" smtClean="0">
                <a:solidFill>
                  <a:schemeClr val="tx2"/>
                </a:solidFill>
                <a:latin typeface="Arial" pitchFamily="34" charset="0"/>
                <a:cs typeface="Arial" pitchFamily="34" charset="0"/>
              </a:rPr>
              <a:t>- </a:t>
            </a:r>
            <a:r>
              <a:rPr lang="pt-BR" i="1" dirty="0" err="1" smtClean="0">
                <a:solidFill>
                  <a:schemeClr val="tx2"/>
                </a:solidFill>
                <a:latin typeface="Arial" pitchFamily="34" charset="0"/>
                <a:cs typeface="Arial" pitchFamily="34" charset="0"/>
              </a:rPr>
              <a:t>Laurencia</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spp</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elatol</a:t>
            </a:r>
            <a:r>
              <a:rPr lang="pt-BR" dirty="0" smtClean="0">
                <a:solidFill>
                  <a:schemeClr val="tx2"/>
                </a:solidFill>
                <a:latin typeface="Arial" pitchFamily="34" charset="0"/>
                <a:cs typeface="Arial" pitchFamily="34" charset="0"/>
              </a:rPr>
              <a:t>)</a:t>
            </a:r>
          </a:p>
          <a:p>
            <a:pPr>
              <a:lnSpc>
                <a:spcPct val="150000"/>
              </a:lnSpc>
            </a:pPr>
            <a:r>
              <a:rPr lang="pt-BR" i="1" dirty="0" smtClean="0">
                <a:solidFill>
                  <a:schemeClr val="tx2"/>
                </a:solidFill>
                <a:latin typeface="Arial" pitchFamily="34" charset="0"/>
                <a:cs typeface="Arial" pitchFamily="34" charset="0"/>
              </a:rPr>
              <a:t>- </a:t>
            </a:r>
            <a:r>
              <a:rPr lang="pt-BR" i="1" dirty="0" err="1" smtClean="0">
                <a:solidFill>
                  <a:schemeClr val="tx2"/>
                </a:solidFill>
                <a:latin typeface="Arial" pitchFamily="34" charset="0"/>
                <a:cs typeface="Arial" pitchFamily="34" charset="0"/>
              </a:rPr>
              <a:t>Plocamium</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halogenated</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monoterpenes</a:t>
            </a:r>
            <a:r>
              <a:rPr lang="pt-BR" dirty="0" smtClean="0">
                <a:solidFill>
                  <a:schemeClr val="tx2"/>
                </a:solidFill>
                <a:latin typeface="Arial" pitchFamily="34" charset="0"/>
                <a:cs typeface="Arial" pitchFamily="34" charset="0"/>
              </a:rPr>
              <a:t>)</a:t>
            </a:r>
          </a:p>
          <a:p>
            <a:pPr>
              <a:lnSpc>
                <a:spcPct val="150000"/>
              </a:lnSpc>
            </a:pPr>
            <a:endParaRPr lang="pt-BR" dirty="0"/>
          </a:p>
        </p:txBody>
      </p:sp>
      <p:sp>
        <p:nvSpPr>
          <p:cNvPr id="21" name="CaixaDeTexto 20"/>
          <p:cNvSpPr txBox="1"/>
          <p:nvPr/>
        </p:nvSpPr>
        <p:spPr>
          <a:xfrm>
            <a:off x="5940152" y="5589240"/>
            <a:ext cx="3096344" cy="484748"/>
          </a:xfrm>
          <a:prstGeom prst="rect">
            <a:avLst/>
          </a:prstGeom>
          <a:noFill/>
        </p:spPr>
        <p:txBody>
          <a:bodyPr wrap="square" rtlCol="0">
            <a:spAutoFit/>
          </a:bodyPr>
          <a:lstStyle/>
          <a:p>
            <a:pPr algn="r">
              <a:lnSpc>
                <a:spcPct val="150000"/>
              </a:lnSpc>
            </a:pPr>
            <a:r>
              <a:rPr lang="pt-BR" sz="900" dirty="0" err="1" smtClean="0">
                <a:solidFill>
                  <a:schemeClr val="tx2"/>
                </a:solidFill>
                <a:latin typeface="Arial" pitchFamily="34" charset="0"/>
                <a:cs typeface="Arial" pitchFamily="34" charset="0"/>
              </a:rPr>
              <a:t>Riemer</a:t>
            </a:r>
            <a:r>
              <a:rPr lang="pt-BR" sz="900" dirty="0" smtClean="0">
                <a:solidFill>
                  <a:schemeClr val="tx2"/>
                </a:solidFill>
                <a:latin typeface="Arial" pitchFamily="34" charset="0"/>
                <a:cs typeface="Arial" pitchFamily="34" charset="0"/>
              </a:rPr>
              <a:t> &amp; </a:t>
            </a:r>
            <a:r>
              <a:rPr lang="pt-BR" sz="900" dirty="0" err="1" smtClean="0">
                <a:solidFill>
                  <a:schemeClr val="tx2"/>
                </a:solidFill>
                <a:latin typeface="Arial" pitchFamily="34" charset="0"/>
                <a:cs typeface="Arial" pitchFamily="34" charset="0"/>
              </a:rPr>
              <a:t>Wiebe</a:t>
            </a:r>
            <a:r>
              <a:rPr lang="pt-BR" sz="900" dirty="0" smtClean="0">
                <a:solidFill>
                  <a:schemeClr val="tx2"/>
                </a:solidFill>
                <a:latin typeface="Arial" pitchFamily="34" charset="0"/>
                <a:cs typeface="Arial" pitchFamily="34" charset="0"/>
              </a:rPr>
              <a:t> (1987); </a:t>
            </a:r>
            <a:r>
              <a:rPr lang="pt-BR" sz="900" dirty="0" err="1" smtClean="0">
                <a:solidFill>
                  <a:schemeClr val="tx2"/>
                </a:solidFill>
                <a:latin typeface="Arial" pitchFamily="34" charset="0"/>
                <a:cs typeface="Arial" pitchFamily="34" charset="0"/>
              </a:rPr>
              <a:t>Clements</a:t>
            </a:r>
            <a:r>
              <a:rPr lang="pt-BR" sz="900" dirty="0" smtClean="0">
                <a:solidFill>
                  <a:schemeClr val="tx2"/>
                </a:solidFill>
                <a:latin typeface="Arial" pitchFamily="34" charset="0"/>
                <a:cs typeface="Arial" pitchFamily="34" charset="0"/>
              </a:rPr>
              <a:t> &amp; </a:t>
            </a:r>
            <a:r>
              <a:rPr lang="pt-BR" sz="900" dirty="0" err="1" smtClean="0">
                <a:solidFill>
                  <a:schemeClr val="tx2"/>
                </a:solidFill>
                <a:latin typeface="Arial" pitchFamily="34" charset="0"/>
                <a:cs typeface="Arial" pitchFamily="34" charset="0"/>
              </a:rPr>
              <a:t>Choat</a:t>
            </a:r>
            <a:r>
              <a:rPr lang="pt-BR" sz="900" dirty="0" smtClean="0">
                <a:solidFill>
                  <a:schemeClr val="tx2"/>
                </a:solidFill>
                <a:latin typeface="Arial" pitchFamily="34" charset="0"/>
                <a:cs typeface="Arial" pitchFamily="34" charset="0"/>
              </a:rPr>
              <a:t> </a:t>
            </a:r>
            <a:r>
              <a:rPr lang="pt-BR" sz="900" smtClean="0">
                <a:solidFill>
                  <a:schemeClr val="tx2"/>
                </a:solidFill>
                <a:latin typeface="Arial" pitchFamily="34" charset="0"/>
                <a:cs typeface="Arial" pitchFamily="34" charset="0"/>
              </a:rPr>
              <a:t>(</a:t>
            </a:r>
            <a:r>
              <a:rPr lang="pt-BR" sz="900" smtClean="0">
                <a:solidFill>
                  <a:schemeClr val="tx2"/>
                </a:solidFill>
                <a:latin typeface="Arial" pitchFamily="34" charset="0"/>
                <a:cs typeface="Arial" pitchFamily="34" charset="0"/>
              </a:rPr>
              <a:t>1995)</a:t>
            </a:r>
            <a:endParaRPr lang="pt-BR" sz="900" dirty="0" smtClean="0">
              <a:solidFill>
                <a:schemeClr val="tx2"/>
              </a:solidFill>
              <a:latin typeface="Arial" pitchFamily="34" charset="0"/>
              <a:cs typeface="Arial" pitchFamily="34" charset="0"/>
            </a:endParaRPr>
          </a:p>
          <a:p>
            <a:pPr algn="r">
              <a:lnSpc>
                <a:spcPct val="150000"/>
              </a:lnSpc>
            </a:pPr>
            <a:r>
              <a:rPr lang="pt-BR" sz="800" dirty="0" smtClean="0">
                <a:solidFill>
                  <a:schemeClr val="tx2"/>
                </a:solidFill>
                <a:latin typeface="Arial" pitchFamily="34" charset="0"/>
                <a:cs typeface="Arial" pitchFamily="34" charset="0"/>
              </a:rPr>
              <a:t>	</a:t>
            </a:r>
          </a:p>
        </p:txBody>
      </p:sp>
      <p:sp>
        <p:nvSpPr>
          <p:cNvPr id="22" name="CaixaDeTexto 21"/>
          <p:cNvSpPr txBox="1"/>
          <p:nvPr/>
        </p:nvSpPr>
        <p:spPr>
          <a:xfrm>
            <a:off x="4139952" y="3448308"/>
            <a:ext cx="4896544" cy="484748"/>
          </a:xfrm>
          <a:prstGeom prst="rect">
            <a:avLst/>
          </a:prstGeom>
          <a:noFill/>
        </p:spPr>
        <p:txBody>
          <a:bodyPr wrap="square" rtlCol="0">
            <a:spAutoFit/>
          </a:bodyPr>
          <a:lstStyle/>
          <a:p>
            <a:pPr algn="r">
              <a:lnSpc>
                <a:spcPct val="150000"/>
              </a:lnSpc>
            </a:pPr>
            <a:r>
              <a:rPr lang="pt-BR" sz="900" dirty="0" smtClean="0">
                <a:solidFill>
                  <a:schemeClr val="tx2"/>
                </a:solidFill>
                <a:latin typeface="Arial" pitchFamily="34" charset="0"/>
                <a:cs typeface="Arial" pitchFamily="34" charset="0"/>
              </a:rPr>
              <a:t>Pereira &amp; Teixeira (1999); Van </a:t>
            </a:r>
            <a:r>
              <a:rPr lang="pt-BR" sz="900" dirty="0" err="1" smtClean="0">
                <a:solidFill>
                  <a:schemeClr val="tx2"/>
                </a:solidFill>
                <a:latin typeface="Arial" pitchFamily="34" charset="0"/>
                <a:cs typeface="Arial" pitchFamily="34" charset="0"/>
              </a:rPr>
              <a:t>Alstyne</a:t>
            </a:r>
            <a:r>
              <a:rPr lang="pt-BR" sz="900" dirty="0" smtClean="0">
                <a:solidFill>
                  <a:schemeClr val="tx2"/>
                </a:solidFill>
                <a:latin typeface="Arial" pitchFamily="34" charset="0"/>
                <a:cs typeface="Arial" pitchFamily="34" charset="0"/>
              </a:rPr>
              <a:t> &amp; </a:t>
            </a:r>
            <a:r>
              <a:rPr lang="pt-BR" sz="900" dirty="0" err="1" smtClean="0">
                <a:solidFill>
                  <a:schemeClr val="tx2"/>
                </a:solidFill>
                <a:latin typeface="Arial" pitchFamily="34" charset="0"/>
                <a:cs typeface="Arial" pitchFamily="34" charset="0"/>
              </a:rPr>
              <a:t>Puglisi</a:t>
            </a:r>
            <a:r>
              <a:rPr lang="pt-BR" sz="900" dirty="0" smtClean="0">
                <a:solidFill>
                  <a:schemeClr val="tx2"/>
                </a:solidFill>
                <a:latin typeface="Arial" pitchFamily="34" charset="0"/>
                <a:cs typeface="Arial" pitchFamily="34" charset="0"/>
              </a:rPr>
              <a:t> (2007); Vasconcelos </a:t>
            </a:r>
            <a:r>
              <a:rPr lang="pt-BR" sz="900" i="1" dirty="0" err="1" smtClean="0">
                <a:solidFill>
                  <a:schemeClr val="tx2"/>
                </a:solidFill>
                <a:latin typeface="Arial" pitchFamily="34" charset="0"/>
                <a:cs typeface="Arial" pitchFamily="34" charset="0"/>
              </a:rPr>
              <a:t>et</a:t>
            </a:r>
            <a:r>
              <a:rPr lang="pt-BR" sz="900" i="1" dirty="0" smtClean="0">
                <a:solidFill>
                  <a:schemeClr val="tx2"/>
                </a:solidFill>
                <a:latin typeface="Arial" pitchFamily="34" charset="0"/>
                <a:cs typeface="Arial" pitchFamily="34" charset="0"/>
              </a:rPr>
              <a:t> al</a:t>
            </a:r>
            <a:r>
              <a:rPr lang="pt-BR" sz="900" dirty="0" smtClean="0">
                <a:solidFill>
                  <a:schemeClr val="tx2"/>
                </a:solidFill>
                <a:latin typeface="Arial" pitchFamily="34" charset="0"/>
                <a:cs typeface="Arial" pitchFamily="34" charset="0"/>
              </a:rPr>
              <a:t>. (2009)</a:t>
            </a:r>
          </a:p>
          <a:p>
            <a:pPr algn="r">
              <a:lnSpc>
                <a:spcPct val="150000"/>
              </a:lnSpc>
            </a:pPr>
            <a:r>
              <a:rPr lang="pt-BR" sz="800" dirty="0" smtClean="0">
                <a:solidFill>
                  <a:schemeClr val="tx2"/>
                </a:solidFill>
                <a:latin typeface="Arial" pitchFamily="34" charset="0"/>
                <a:cs typeface="Arial" pitchFamily="34" charset="0"/>
              </a:rPr>
              <a:t>	</a:t>
            </a:r>
          </a:p>
        </p:txBody>
      </p:sp>
      <p:sp>
        <p:nvSpPr>
          <p:cNvPr id="23" name="Retângulo 22"/>
          <p:cNvSpPr/>
          <p:nvPr/>
        </p:nvSpPr>
        <p:spPr>
          <a:xfrm>
            <a:off x="5508104" y="1541984"/>
            <a:ext cx="3480440" cy="230832"/>
          </a:xfrm>
          <a:prstGeom prst="rect">
            <a:avLst/>
          </a:prstGeom>
        </p:spPr>
        <p:txBody>
          <a:bodyPr wrap="none">
            <a:spAutoFit/>
          </a:bodyPr>
          <a:lstStyle/>
          <a:p>
            <a:r>
              <a:rPr lang="pt-BR" sz="900" dirty="0" smtClean="0">
                <a:solidFill>
                  <a:schemeClr val="tx2"/>
                </a:solidFill>
                <a:latin typeface="Arial" pitchFamily="34" charset="0"/>
                <a:cs typeface="Arial" pitchFamily="34" charset="0"/>
              </a:rPr>
              <a:t>Montgomery &amp; </a:t>
            </a:r>
            <a:r>
              <a:rPr lang="pt-BR" sz="900" dirty="0" err="1" smtClean="0">
                <a:solidFill>
                  <a:schemeClr val="tx2"/>
                </a:solidFill>
                <a:latin typeface="Arial" pitchFamily="34" charset="0"/>
                <a:cs typeface="Arial" pitchFamily="34" charset="0"/>
              </a:rPr>
              <a:t>Gerking</a:t>
            </a:r>
            <a:r>
              <a:rPr lang="pt-BR" sz="900" dirty="0" smtClean="0">
                <a:solidFill>
                  <a:schemeClr val="tx2"/>
                </a:solidFill>
                <a:latin typeface="Arial" pitchFamily="34" charset="0"/>
                <a:cs typeface="Arial" pitchFamily="34" charset="0"/>
              </a:rPr>
              <a:t> (1990); </a:t>
            </a:r>
            <a:r>
              <a:rPr lang="pt-BR" sz="900" dirty="0" err="1" smtClean="0">
                <a:solidFill>
                  <a:schemeClr val="tx2"/>
                </a:solidFill>
                <a:latin typeface="Arial" pitchFamily="34" charset="0"/>
                <a:cs typeface="Arial" pitchFamily="34" charset="0"/>
              </a:rPr>
              <a:t>Zemke-White</a:t>
            </a:r>
            <a:r>
              <a:rPr lang="pt-BR" sz="900" dirty="0" smtClean="0">
                <a:solidFill>
                  <a:schemeClr val="tx2"/>
                </a:solidFill>
                <a:latin typeface="Arial" pitchFamily="34" charset="0"/>
                <a:cs typeface="Arial" pitchFamily="34" charset="0"/>
              </a:rPr>
              <a:t> &amp; </a:t>
            </a:r>
            <a:r>
              <a:rPr lang="pt-BR" sz="900" dirty="0" err="1" smtClean="0">
                <a:solidFill>
                  <a:schemeClr val="tx2"/>
                </a:solidFill>
                <a:latin typeface="Arial" pitchFamily="34" charset="0"/>
                <a:cs typeface="Arial" pitchFamily="34" charset="0"/>
              </a:rPr>
              <a:t>Clements</a:t>
            </a:r>
            <a:r>
              <a:rPr lang="pt-BR" sz="900" dirty="0" smtClean="0">
                <a:solidFill>
                  <a:schemeClr val="tx2"/>
                </a:solidFill>
                <a:latin typeface="Arial" pitchFamily="34" charset="0"/>
                <a:cs typeface="Arial" pitchFamily="34" charset="0"/>
              </a:rPr>
              <a:t> (1999)</a:t>
            </a:r>
            <a:endParaRPr lang="pt-BR" sz="900" dirty="0"/>
          </a:p>
        </p:txBody>
      </p:sp>
      <p:pic>
        <p:nvPicPr>
          <p:cNvPr id="24" name="Picture 4" descr="E:\@@@@ICRS\algas\ulva3.jpg"/>
          <p:cNvPicPr>
            <a:picLocks noChangeAspect="1" noChangeArrowheads="1"/>
          </p:cNvPicPr>
          <p:nvPr/>
        </p:nvPicPr>
        <p:blipFill>
          <a:blip r:embed="rId7" cstate="print"/>
          <a:srcRect l="4762" b="11118"/>
          <a:stretch>
            <a:fillRect/>
          </a:stretch>
        </p:blipFill>
        <p:spPr bwMode="auto">
          <a:xfrm>
            <a:off x="7524328" y="260648"/>
            <a:ext cx="1440160" cy="1008112"/>
          </a:xfrm>
          <a:prstGeom prst="rect">
            <a:avLst/>
          </a:prstGeom>
          <a:noFill/>
        </p:spPr>
      </p:pic>
      <p:pic>
        <p:nvPicPr>
          <p:cNvPr id="25" name="Picture 3" descr="E:\@@@@ICRS\Nova pasta\Imagem4.jpg"/>
          <p:cNvPicPr>
            <a:picLocks noChangeAspect="1" noChangeArrowheads="1"/>
          </p:cNvPicPr>
          <p:nvPr/>
        </p:nvPicPr>
        <p:blipFill>
          <a:blip r:embed="rId8" cstate="print"/>
          <a:srcRect/>
          <a:stretch>
            <a:fillRect/>
          </a:stretch>
        </p:blipFill>
        <p:spPr bwMode="auto">
          <a:xfrm>
            <a:off x="-3852936" y="1484784"/>
            <a:ext cx="2570334" cy="1584176"/>
          </a:xfrm>
          <a:prstGeom prst="rect">
            <a:avLst/>
          </a:prstGeom>
          <a:noFill/>
        </p:spPr>
      </p:pic>
      <p:pic>
        <p:nvPicPr>
          <p:cNvPr id="26" name="Picture 2" descr="E:\@@@@ICRS\algas\spy.jpg"/>
          <p:cNvPicPr>
            <a:picLocks noChangeAspect="1" noChangeArrowheads="1"/>
          </p:cNvPicPr>
          <p:nvPr/>
        </p:nvPicPr>
        <p:blipFill>
          <a:blip r:embed="rId9" cstate="print"/>
          <a:srcRect/>
          <a:stretch>
            <a:fillRect/>
          </a:stretch>
        </p:blipFill>
        <p:spPr bwMode="auto">
          <a:xfrm>
            <a:off x="5872309" y="260648"/>
            <a:ext cx="1363987" cy="1008112"/>
          </a:xfrm>
          <a:prstGeom prst="rect">
            <a:avLst/>
          </a:prstGeom>
          <a:noFill/>
        </p:spPr>
      </p:pic>
      <p:sp>
        <p:nvSpPr>
          <p:cNvPr id="27" name="CaixaDeTexto 26"/>
          <p:cNvSpPr txBox="1"/>
          <p:nvPr/>
        </p:nvSpPr>
        <p:spPr>
          <a:xfrm>
            <a:off x="2771800" y="5025950"/>
            <a:ext cx="2736304" cy="923330"/>
          </a:xfrm>
          <a:prstGeom prst="rect">
            <a:avLst/>
          </a:prstGeom>
          <a:noFill/>
        </p:spPr>
        <p:txBody>
          <a:bodyPr wrap="square" rtlCol="0">
            <a:spAutoFit/>
          </a:bodyPr>
          <a:lstStyle/>
          <a:p>
            <a:pPr algn="just">
              <a:lnSpc>
                <a:spcPct val="150000"/>
              </a:lnSpc>
            </a:pPr>
            <a:r>
              <a:rPr lang="pt-BR" dirty="0" err="1" smtClean="0">
                <a:solidFill>
                  <a:schemeClr val="tx2"/>
                </a:solidFill>
                <a:latin typeface="Arial" pitchFamily="34" charset="0"/>
                <a:cs typeface="Arial" pitchFamily="34" charset="0"/>
              </a:rPr>
              <a:t>Endosymbiontic</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bacteria</a:t>
            </a:r>
            <a:endParaRPr lang="pt-BR" dirty="0" smtClean="0">
              <a:solidFill>
                <a:schemeClr val="tx2"/>
              </a:solidFill>
              <a:latin typeface="Arial" pitchFamily="34" charset="0"/>
              <a:cs typeface="Arial" pitchFamily="34" charset="0"/>
            </a:endParaRPr>
          </a:p>
          <a:p>
            <a:pPr algn="just">
              <a:lnSpc>
                <a:spcPct val="150000"/>
              </a:lnSpc>
            </a:pPr>
            <a:r>
              <a:rPr lang="pt-BR" dirty="0" smtClean="0">
                <a:solidFill>
                  <a:schemeClr val="tx2"/>
                </a:solidFill>
                <a:latin typeface="Arial" pitchFamily="34" charset="0"/>
                <a:cs typeface="Arial" pitchFamily="34" charset="0"/>
              </a:rPr>
              <a:t>	</a:t>
            </a:r>
          </a:p>
        </p:txBody>
      </p:sp>
      <p:pic>
        <p:nvPicPr>
          <p:cNvPr id="8194" name="Picture 2" descr="E:\@@@@ICRS\peixes\spa_tui.jpg"/>
          <p:cNvPicPr>
            <a:picLocks noChangeAspect="1" noChangeArrowheads="1"/>
          </p:cNvPicPr>
          <p:nvPr/>
        </p:nvPicPr>
        <p:blipFill>
          <a:blip r:embed="rId10" cstate="print"/>
          <a:srcRect/>
          <a:stretch>
            <a:fillRect/>
          </a:stretch>
        </p:blipFill>
        <p:spPr bwMode="auto">
          <a:xfrm>
            <a:off x="-4284984" y="4797152"/>
            <a:ext cx="3251200" cy="2438400"/>
          </a:xfrm>
          <a:prstGeom prst="rect">
            <a:avLst/>
          </a:prstGeom>
          <a:noFill/>
        </p:spPr>
      </p:pic>
      <p:pic>
        <p:nvPicPr>
          <p:cNvPr id="8195" name="Picture 3" descr="E:\@@@@ICRS\peixes\Sparisoma atomarium TP (Best).tif"/>
          <p:cNvPicPr>
            <a:picLocks noChangeAspect="1" noChangeArrowheads="1"/>
          </p:cNvPicPr>
          <p:nvPr/>
        </p:nvPicPr>
        <p:blipFill>
          <a:blip r:embed="rId11" cstate="print"/>
          <a:srcRect/>
          <a:stretch>
            <a:fillRect/>
          </a:stretch>
        </p:blipFill>
        <p:spPr bwMode="auto">
          <a:xfrm>
            <a:off x="-2196752" y="332656"/>
            <a:ext cx="1478544" cy="936105"/>
          </a:xfrm>
          <a:prstGeom prst="rect">
            <a:avLst/>
          </a:prstGeom>
          <a:noFill/>
        </p:spPr>
      </p:pic>
      <p:pic>
        <p:nvPicPr>
          <p:cNvPr id="8196" name="Picture 4" descr="E:\@@@@ICRS\algas\lau1.jpg"/>
          <p:cNvPicPr>
            <a:picLocks noChangeAspect="1" noChangeArrowheads="1"/>
          </p:cNvPicPr>
          <p:nvPr/>
        </p:nvPicPr>
        <p:blipFill>
          <a:blip r:embed="rId12" cstate="print"/>
          <a:srcRect/>
          <a:stretch>
            <a:fillRect/>
          </a:stretch>
        </p:blipFill>
        <p:spPr bwMode="auto">
          <a:xfrm>
            <a:off x="7380312" y="2060848"/>
            <a:ext cx="1440044" cy="1080120"/>
          </a:xfrm>
          <a:prstGeom prst="rect">
            <a:avLst/>
          </a:prstGeom>
          <a:noFill/>
        </p:spPr>
      </p:pic>
      <p:pic>
        <p:nvPicPr>
          <p:cNvPr id="8197" name="Picture 5" descr="E:\@@@@ICRS\algas\codium.jpg"/>
          <p:cNvPicPr>
            <a:picLocks noChangeAspect="1" noChangeArrowheads="1"/>
          </p:cNvPicPr>
          <p:nvPr/>
        </p:nvPicPr>
        <p:blipFill>
          <a:blip r:embed="rId13" cstate="print"/>
          <a:srcRect/>
          <a:stretch>
            <a:fillRect/>
          </a:stretch>
        </p:blipFill>
        <p:spPr bwMode="auto">
          <a:xfrm>
            <a:off x="5652120" y="2060848"/>
            <a:ext cx="1440159" cy="108012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9"/>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Número de Slide 6"/>
          <p:cNvSpPr>
            <a:spLocks noGrp="1"/>
          </p:cNvSpPr>
          <p:nvPr>
            <p:ph type="sldNum" sz="quarter" idx="12"/>
          </p:nvPr>
        </p:nvSpPr>
        <p:spPr/>
        <p:txBody>
          <a:bodyPr/>
          <a:lstStyle/>
          <a:p>
            <a:fld id="{AAC9559B-44F2-4014-878B-F69EBF04E48F}" type="slidenum">
              <a:rPr lang="pt-BR" smtClean="0"/>
              <a:pPr/>
              <a:t>25</a:t>
            </a:fld>
            <a:endParaRPr lang="pt-BR" dirty="0"/>
          </a:p>
        </p:txBody>
      </p:sp>
      <p:sp>
        <p:nvSpPr>
          <p:cNvPr id="5" name="Espaço Reservado para Rodapé 4"/>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9" name="Espaço Reservado para Data 8"/>
          <p:cNvSpPr>
            <a:spLocks noGrp="1"/>
          </p:cNvSpPr>
          <p:nvPr>
            <p:ph type="dt" sz="half" idx="10"/>
          </p:nvPr>
        </p:nvSpPr>
        <p:spPr/>
        <p:txBody>
          <a:bodyPr/>
          <a:lstStyle/>
          <a:p>
            <a:fld id="{E6940654-68EE-49DA-8B09-EC923607DF91}" type="datetime1">
              <a:rPr lang="en-US" smtClean="0"/>
              <a:pPr/>
              <a:t>7/8/2012</a:t>
            </a:fld>
            <a:endParaRPr lang="pt-BR"/>
          </a:p>
        </p:txBody>
      </p:sp>
      <p:sp>
        <p:nvSpPr>
          <p:cNvPr id="11" name="CaixaDeTexto 10"/>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tx2"/>
                </a:solidFill>
                <a:latin typeface="+mj-lt"/>
                <a:cs typeface="Arial" pitchFamily="34" charset="0"/>
              </a:rPr>
              <a:t>Conclusions</a:t>
            </a:r>
            <a:endParaRPr lang="pt-BR" sz="3600" dirty="0" smtClean="0">
              <a:solidFill>
                <a:schemeClr val="tx2"/>
              </a:solidFill>
              <a:latin typeface="+mj-lt"/>
              <a:cs typeface="Arial" pitchFamily="34" charset="0"/>
            </a:endParaRPr>
          </a:p>
        </p:txBody>
      </p:sp>
      <p:sp>
        <p:nvSpPr>
          <p:cNvPr id="16" name="CaixaDeTexto 15"/>
          <p:cNvSpPr txBox="1"/>
          <p:nvPr/>
        </p:nvSpPr>
        <p:spPr>
          <a:xfrm>
            <a:off x="2267744" y="1124744"/>
            <a:ext cx="3024336" cy="923330"/>
          </a:xfrm>
          <a:prstGeom prst="rect">
            <a:avLst/>
          </a:prstGeom>
          <a:noFill/>
        </p:spPr>
        <p:txBody>
          <a:bodyPr wrap="square" rtlCol="0">
            <a:spAutoFit/>
          </a:bodyPr>
          <a:lstStyle/>
          <a:p>
            <a:pPr algn="just">
              <a:lnSpc>
                <a:spcPct val="150000"/>
              </a:lnSpc>
            </a:pPr>
            <a:r>
              <a:rPr lang="pt-BR" dirty="0" err="1" smtClean="0">
                <a:solidFill>
                  <a:schemeClr val="tx2"/>
                </a:solidFill>
                <a:latin typeface="Arial" pitchFamily="34" charset="0"/>
                <a:cs typeface="Arial" pitchFamily="34" charset="0"/>
              </a:rPr>
              <a:t>soft</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thallus</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and</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filamentous</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structure</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easily</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digested</a:t>
            </a:r>
            <a:endParaRPr lang="pt-BR" dirty="0" smtClean="0">
              <a:solidFill>
                <a:schemeClr val="tx2"/>
              </a:solidFill>
              <a:latin typeface="Arial" pitchFamily="34" charset="0"/>
              <a:cs typeface="Arial" pitchFamily="34" charset="0"/>
            </a:endParaRPr>
          </a:p>
        </p:txBody>
      </p:sp>
      <p:sp>
        <p:nvSpPr>
          <p:cNvPr id="13" name="Retângulo 12"/>
          <p:cNvSpPr/>
          <p:nvPr/>
        </p:nvSpPr>
        <p:spPr>
          <a:xfrm>
            <a:off x="251520" y="1340768"/>
            <a:ext cx="1018227" cy="369332"/>
          </a:xfrm>
          <a:prstGeom prst="rect">
            <a:avLst/>
          </a:prstGeom>
        </p:spPr>
        <p:txBody>
          <a:bodyPr wrap="none">
            <a:spAutoFit/>
          </a:bodyPr>
          <a:lstStyle/>
          <a:p>
            <a:r>
              <a:rPr lang="pt-BR" dirty="0" err="1" smtClean="0">
                <a:solidFill>
                  <a:schemeClr val="tx2"/>
                </a:solidFill>
                <a:latin typeface="Arial" pitchFamily="34" charset="0"/>
                <a:cs typeface="Arial" pitchFamily="34" charset="0"/>
              </a:rPr>
              <a:t>Spyridia</a:t>
            </a:r>
            <a:endParaRPr lang="pt-BR" dirty="0"/>
          </a:p>
        </p:txBody>
      </p:sp>
      <p:sp>
        <p:nvSpPr>
          <p:cNvPr id="14" name="Retângulo 13"/>
          <p:cNvSpPr/>
          <p:nvPr/>
        </p:nvSpPr>
        <p:spPr>
          <a:xfrm>
            <a:off x="251520" y="2555612"/>
            <a:ext cx="1172116" cy="369332"/>
          </a:xfrm>
          <a:prstGeom prst="rect">
            <a:avLst/>
          </a:prstGeom>
        </p:spPr>
        <p:txBody>
          <a:bodyPr wrap="none">
            <a:spAutoFit/>
          </a:bodyPr>
          <a:lstStyle/>
          <a:p>
            <a:r>
              <a:rPr lang="pt-BR" dirty="0" err="1" smtClean="0">
                <a:solidFill>
                  <a:schemeClr val="tx2"/>
                </a:solidFill>
                <a:latin typeface="Arial" pitchFamily="34" charset="0"/>
                <a:cs typeface="Arial" pitchFamily="34" charset="0"/>
              </a:rPr>
              <a:t>Amphiroa</a:t>
            </a:r>
            <a:endParaRPr lang="pt-BR" dirty="0"/>
          </a:p>
        </p:txBody>
      </p:sp>
      <p:sp>
        <p:nvSpPr>
          <p:cNvPr id="15" name="Retângulo 14"/>
          <p:cNvSpPr/>
          <p:nvPr/>
        </p:nvSpPr>
        <p:spPr>
          <a:xfrm>
            <a:off x="2339752" y="2348880"/>
            <a:ext cx="2600397" cy="923330"/>
          </a:xfrm>
          <a:prstGeom prst="rect">
            <a:avLst/>
          </a:prstGeom>
        </p:spPr>
        <p:txBody>
          <a:bodyPr wrap="square">
            <a:spAutoFit/>
          </a:bodyPr>
          <a:lstStyle/>
          <a:p>
            <a:pPr algn="just">
              <a:lnSpc>
                <a:spcPct val="150000"/>
              </a:lnSpc>
            </a:pPr>
            <a:r>
              <a:rPr lang="pt-BR" dirty="0" err="1" smtClean="0">
                <a:solidFill>
                  <a:schemeClr val="tx2"/>
                </a:solidFill>
                <a:latin typeface="Arial" pitchFamily="34" charset="0"/>
                <a:cs typeface="Arial" pitchFamily="34" charset="0"/>
              </a:rPr>
              <a:t>high</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ash</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content</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and</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low</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nutritional</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value</a:t>
            </a:r>
            <a:endParaRPr lang="pt-BR" dirty="0" smtClean="0">
              <a:solidFill>
                <a:schemeClr val="tx2"/>
              </a:solidFill>
              <a:latin typeface="Arial" pitchFamily="34" charset="0"/>
              <a:cs typeface="Arial" pitchFamily="34" charset="0"/>
            </a:endParaRPr>
          </a:p>
        </p:txBody>
      </p:sp>
      <p:cxnSp>
        <p:nvCxnSpPr>
          <p:cNvPr id="17" name="Conector de seta reta 16"/>
          <p:cNvCxnSpPr/>
          <p:nvPr/>
        </p:nvCxnSpPr>
        <p:spPr>
          <a:xfrm>
            <a:off x="1331640" y="1556792"/>
            <a:ext cx="648072" cy="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8" name="Conector de seta reta 17"/>
          <p:cNvCxnSpPr/>
          <p:nvPr/>
        </p:nvCxnSpPr>
        <p:spPr>
          <a:xfrm>
            <a:off x="1547664" y="2771636"/>
            <a:ext cx="648072" cy="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3" descr="E:\@@@@ICRS\geral (2).JPG"/>
          <p:cNvPicPr>
            <a:picLocks noChangeAspect="1" noChangeArrowheads="1"/>
          </p:cNvPicPr>
          <p:nvPr/>
        </p:nvPicPr>
        <p:blipFill>
          <a:blip r:embed="rId3" cstate="print"/>
          <a:srcRect/>
          <a:stretch>
            <a:fillRect/>
          </a:stretch>
        </p:blipFill>
        <p:spPr bwMode="auto">
          <a:xfrm>
            <a:off x="6516216" y="4149080"/>
            <a:ext cx="2387757" cy="1790818"/>
          </a:xfrm>
          <a:prstGeom prst="rect">
            <a:avLst/>
          </a:prstGeom>
          <a:noFill/>
        </p:spPr>
      </p:pic>
      <p:sp>
        <p:nvSpPr>
          <p:cNvPr id="20" name="Retângulo 19"/>
          <p:cNvSpPr/>
          <p:nvPr/>
        </p:nvSpPr>
        <p:spPr>
          <a:xfrm>
            <a:off x="395536" y="3717032"/>
            <a:ext cx="4896544" cy="923330"/>
          </a:xfrm>
          <a:prstGeom prst="rect">
            <a:avLst/>
          </a:prstGeom>
        </p:spPr>
        <p:txBody>
          <a:bodyPr wrap="square">
            <a:spAutoFit/>
          </a:bodyPr>
          <a:lstStyle/>
          <a:p>
            <a:pPr algn="just">
              <a:lnSpc>
                <a:spcPct val="150000"/>
              </a:lnSpc>
            </a:pP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Most</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important</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EAM-forming</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algae</a:t>
            </a:r>
            <a:endParaRPr lang="pt-BR" dirty="0" smtClean="0">
              <a:solidFill>
                <a:schemeClr val="tx2"/>
              </a:solidFill>
              <a:latin typeface="Arial" pitchFamily="34" charset="0"/>
              <a:cs typeface="Arial" pitchFamily="34" charset="0"/>
            </a:endParaRPr>
          </a:p>
          <a:p>
            <a:pPr algn="just">
              <a:lnSpc>
                <a:spcPct val="150000"/>
              </a:lnSpc>
            </a:pP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Can</a:t>
            </a:r>
            <a:r>
              <a:rPr lang="pt-BR" dirty="0" smtClean="0">
                <a:solidFill>
                  <a:schemeClr val="tx2"/>
                </a:solidFill>
                <a:latin typeface="Arial" pitchFamily="34" charset="0"/>
                <a:cs typeface="Arial" pitchFamily="34" charset="0"/>
              </a:rPr>
              <a:t> cover </a:t>
            </a:r>
            <a:r>
              <a:rPr lang="pt-BR" dirty="0" err="1" smtClean="0">
                <a:solidFill>
                  <a:schemeClr val="tx2"/>
                </a:solidFill>
                <a:latin typeface="Arial" pitchFamily="34" charset="0"/>
                <a:cs typeface="Arial" pitchFamily="34" charset="0"/>
              </a:rPr>
              <a:t>up</a:t>
            </a:r>
            <a:r>
              <a:rPr lang="pt-BR" dirty="0" smtClean="0">
                <a:solidFill>
                  <a:schemeClr val="tx2"/>
                </a:solidFill>
                <a:latin typeface="Arial" pitchFamily="34" charset="0"/>
                <a:cs typeface="Arial" pitchFamily="34" charset="0"/>
              </a:rPr>
              <a:t> to 90% </a:t>
            </a:r>
            <a:r>
              <a:rPr lang="pt-BR" dirty="0" err="1" smtClean="0">
                <a:solidFill>
                  <a:schemeClr val="tx2"/>
                </a:solidFill>
                <a:latin typeface="Arial" pitchFamily="34" charset="0"/>
                <a:cs typeface="Arial" pitchFamily="34" charset="0"/>
              </a:rPr>
              <a:t>of</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the</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area</a:t>
            </a:r>
            <a:endParaRPr lang="pt-BR" dirty="0" smtClean="0">
              <a:solidFill>
                <a:schemeClr val="tx2"/>
              </a:solidFill>
              <a:latin typeface="Arial" pitchFamily="34" charset="0"/>
              <a:cs typeface="Arial" pitchFamily="34" charset="0"/>
            </a:endParaRPr>
          </a:p>
        </p:txBody>
      </p:sp>
      <p:pic>
        <p:nvPicPr>
          <p:cNvPr id="21" name="Picture 3" descr="E:\@@@@ICRS\peixes\Sparisoma atomarium TP (Best).tif"/>
          <p:cNvPicPr>
            <a:picLocks noChangeAspect="1" noChangeArrowheads="1"/>
          </p:cNvPicPr>
          <p:nvPr/>
        </p:nvPicPr>
        <p:blipFill>
          <a:blip r:embed="rId4" cstate="print"/>
          <a:srcRect l="7598" r="8846"/>
          <a:stretch>
            <a:fillRect/>
          </a:stretch>
        </p:blipFill>
        <p:spPr bwMode="auto">
          <a:xfrm>
            <a:off x="6516216" y="2132856"/>
            <a:ext cx="2375806" cy="1800200"/>
          </a:xfrm>
          <a:prstGeom prst="rect">
            <a:avLst/>
          </a:prstGeom>
          <a:noFill/>
        </p:spPr>
      </p:pic>
      <p:pic>
        <p:nvPicPr>
          <p:cNvPr id="9218" name="Picture 2" descr="E:\@@@@ICRS\algas\spy.jpg"/>
          <p:cNvPicPr>
            <a:picLocks noChangeAspect="1" noChangeArrowheads="1"/>
          </p:cNvPicPr>
          <p:nvPr/>
        </p:nvPicPr>
        <p:blipFill>
          <a:blip r:embed="rId5" cstate="print"/>
          <a:srcRect/>
          <a:stretch>
            <a:fillRect/>
          </a:stretch>
        </p:blipFill>
        <p:spPr bwMode="auto">
          <a:xfrm>
            <a:off x="6516216" y="188640"/>
            <a:ext cx="2376264" cy="1782096"/>
          </a:xfrm>
          <a:prstGeom prst="rect">
            <a:avLst/>
          </a:prstGeom>
          <a:noFill/>
        </p:spPr>
      </p:pic>
      <p:sp>
        <p:nvSpPr>
          <p:cNvPr id="22" name="Retângulo 21"/>
          <p:cNvSpPr/>
          <p:nvPr/>
        </p:nvSpPr>
        <p:spPr>
          <a:xfrm>
            <a:off x="4932040" y="3212976"/>
            <a:ext cx="1467068" cy="230832"/>
          </a:xfrm>
          <a:prstGeom prst="rect">
            <a:avLst/>
          </a:prstGeom>
        </p:spPr>
        <p:txBody>
          <a:bodyPr wrap="none">
            <a:spAutoFit/>
          </a:bodyPr>
          <a:lstStyle/>
          <a:p>
            <a:r>
              <a:rPr lang="pt-BR" sz="900" dirty="0" err="1" smtClean="0">
                <a:solidFill>
                  <a:schemeClr val="tx2"/>
                </a:solidFill>
                <a:latin typeface="Arial" pitchFamily="34" charset="0"/>
                <a:cs typeface="Arial" pitchFamily="34" charset="0"/>
              </a:rPr>
              <a:t>Neighbors</a:t>
            </a:r>
            <a:r>
              <a:rPr lang="pt-BR" sz="900" dirty="0" smtClean="0">
                <a:solidFill>
                  <a:schemeClr val="tx2"/>
                </a:solidFill>
                <a:latin typeface="Arial" pitchFamily="34" charset="0"/>
                <a:cs typeface="Arial" pitchFamily="34" charset="0"/>
              </a:rPr>
              <a:t> &amp; </a:t>
            </a:r>
            <a:r>
              <a:rPr lang="pt-BR" sz="900" dirty="0" err="1" smtClean="0">
                <a:solidFill>
                  <a:schemeClr val="tx2"/>
                </a:solidFill>
                <a:latin typeface="Arial" pitchFamily="34" charset="0"/>
                <a:cs typeface="Arial" pitchFamily="34" charset="0"/>
              </a:rPr>
              <a:t>Horn</a:t>
            </a:r>
            <a:r>
              <a:rPr lang="pt-BR" sz="900" dirty="0" smtClean="0">
                <a:solidFill>
                  <a:schemeClr val="tx2"/>
                </a:solidFill>
                <a:latin typeface="Arial" pitchFamily="34" charset="0"/>
                <a:cs typeface="Arial" pitchFamily="34" charset="0"/>
              </a:rPr>
              <a:t> (1991)</a:t>
            </a:r>
            <a:endParaRPr lang="pt-BR" sz="900" dirty="0"/>
          </a:p>
        </p:txBody>
      </p:sp>
      <p:sp>
        <p:nvSpPr>
          <p:cNvPr id="23" name="Retângulo 22"/>
          <p:cNvSpPr/>
          <p:nvPr/>
        </p:nvSpPr>
        <p:spPr>
          <a:xfrm>
            <a:off x="4932040" y="4509120"/>
            <a:ext cx="1563248" cy="230832"/>
          </a:xfrm>
          <a:prstGeom prst="rect">
            <a:avLst/>
          </a:prstGeom>
        </p:spPr>
        <p:txBody>
          <a:bodyPr wrap="none">
            <a:spAutoFit/>
          </a:bodyPr>
          <a:lstStyle/>
          <a:p>
            <a:r>
              <a:rPr lang="pt-BR" sz="900" dirty="0" smtClean="0">
                <a:solidFill>
                  <a:schemeClr val="tx2"/>
                </a:solidFill>
                <a:latin typeface="Arial" pitchFamily="34" charset="0"/>
                <a:cs typeface="Arial" pitchFamily="34" charset="0"/>
              </a:rPr>
              <a:t>Cordeiro </a:t>
            </a:r>
            <a:r>
              <a:rPr lang="pt-BR" sz="900" i="1" dirty="0" err="1" smtClean="0">
                <a:solidFill>
                  <a:schemeClr val="tx2"/>
                </a:solidFill>
                <a:latin typeface="Arial" pitchFamily="34" charset="0"/>
                <a:cs typeface="Arial" pitchFamily="34" charset="0"/>
              </a:rPr>
              <a:t>et</a:t>
            </a:r>
            <a:r>
              <a:rPr lang="pt-BR" sz="900" i="1" dirty="0" smtClean="0">
                <a:solidFill>
                  <a:schemeClr val="tx2"/>
                </a:solidFill>
                <a:latin typeface="Arial" pitchFamily="34" charset="0"/>
                <a:cs typeface="Arial" pitchFamily="34" charset="0"/>
              </a:rPr>
              <a:t> al</a:t>
            </a:r>
            <a:r>
              <a:rPr lang="pt-BR" sz="900" dirty="0" smtClean="0">
                <a:solidFill>
                  <a:schemeClr val="tx2"/>
                </a:solidFill>
                <a:latin typeface="Arial" pitchFamily="34" charset="0"/>
                <a:cs typeface="Arial" pitchFamily="34" charset="0"/>
              </a:rPr>
              <a:t>. </a:t>
            </a:r>
            <a:r>
              <a:rPr lang="pt-BR" sz="900" dirty="0" err="1" smtClean="0">
                <a:solidFill>
                  <a:schemeClr val="tx2"/>
                </a:solidFill>
                <a:latin typeface="Arial" pitchFamily="34" charset="0"/>
                <a:cs typeface="Arial" pitchFamily="34" charset="0"/>
              </a:rPr>
              <a:t>unpublished</a:t>
            </a:r>
            <a:endParaRPr lang="pt-BR" sz="900" dirty="0"/>
          </a:p>
        </p:txBody>
      </p:sp>
      <p:sp>
        <p:nvSpPr>
          <p:cNvPr id="24" name="Retângulo 23"/>
          <p:cNvSpPr/>
          <p:nvPr/>
        </p:nvSpPr>
        <p:spPr>
          <a:xfrm>
            <a:off x="648072" y="5013452"/>
            <a:ext cx="5220072" cy="1295868"/>
          </a:xfrm>
          <a:prstGeom prst="rect">
            <a:avLst/>
          </a:prstGeom>
        </p:spPr>
        <p:txBody>
          <a:bodyPr wrap="square">
            <a:spAutoFit/>
          </a:bodyPr>
          <a:lstStyle/>
          <a:p>
            <a:pPr algn="ctr">
              <a:lnSpc>
                <a:spcPct val="150000"/>
              </a:lnSpc>
            </a:pPr>
            <a:r>
              <a:rPr lang="pt-BR" dirty="0" err="1" smtClean="0">
                <a:solidFill>
                  <a:schemeClr val="tx2"/>
                </a:solidFill>
                <a:latin typeface="Arial" pitchFamily="34" charset="0"/>
                <a:cs typeface="Arial" pitchFamily="34" charset="0"/>
              </a:rPr>
              <a:t>Important</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food</a:t>
            </a:r>
            <a:r>
              <a:rPr lang="pt-BR" dirty="0" smtClean="0">
                <a:solidFill>
                  <a:schemeClr val="tx2"/>
                </a:solidFill>
                <a:latin typeface="Arial" pitchFamily="34" charset="0"/>
                <a:cs typeface="Arial" pitchFamily="34" charset="0"/>
              </a:rPr>
              <a:t> source for </a:t>
            </a:r>
            <a:r>
              <a:rPr lang="pt-BR" dirty="0" err="1" smtClean="0">
                <a:solidFill>
                  <a:schemeClr val="tx2"/>
                </a:solidFill>
                <a:latin typeface="Arial" pitchFamily="34" charset="0"/>
                <a:cs typeface="Arial" pitchFamily="34" charset="0"/>
              </a:rPr>
              <a:t>nominally</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herbivorous</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fishes</a:t>
            </a:r>
            <a:r>
              <a:rPr lang="pt-BR" dirty="0" smtClean="0">
                <a:solidFill>
                  <a:schemeClr val="tx2"/>
                </a:solidFill>
                <a:latin typeface="Arial" pitchFamily="34" charset="0"/>
                <a:cs typeface="Arial" pitchFamily="34" charset="0"/>
              </a:rPr>
              <a:t> </a:t>
            </a:r>
            <a:r>
              <a:rPr lang="pt-BR" dirty="0" err="1" smtClean="0">
                <a:solidFill>
                  <a:schemeClr val="tx2"/>
                </a:solidFill>
                <a:latin typeface="Arial" pitchFamily="34" charset="0"/>
                <a:cs typeface="Arial" pitchFamily="34" charset="0"/>
              </a:rPr>
              <a:t>on</a:t>
            </a:r>
            <a:r>
              <a:rPr lang="pt-BR" dirty="0" smtClean="0">
                <a:solidFill>
                  <a:schemeClr val="tx2"/>
                </a:solidFill>
                <a:latin typeface="Arial" pitchFamily="34" charset="0"/>
                <a:cs typeface="Arial" pitchFamily="34" charset="0"/>
              </a:rPr>
              <a:t> subtropical </a:t>
            </a:r>
            <a:r>
              <a:rPr lang="pt-BR" dirty="0" err="1" smtClean="0">
                <a:solidFill>
                  <a:schemeClr val="tx2"/>
                </a:solidFill>
                <a:latin typeface="Arial" pitchFamily="34" charset="0"/>
                <a:cs typeface="Arial" pitchFamily="34" charset="0"/>
              </a:rPr>
              <a:t>reefs</a:t>
            </a:r>
            <a:r>
              <a:rPr lang="pt-BR" dirty="0" smtClean="0">
                <a:solidFill>
                  <a:schemeClr val="tx2"/>
                </a:solidFill>
                <a:latin typeface="Arial" pitchFamily="34" charset="0"/>
                <a:cs typeface="Arial" pitchFamily="34" charset="0"/>
              </a:rPr>
              <a:t> </a:t>
            </a:r>
          </a:p>
          <a:p>
            <a:pPr algn="ctr">
              <a:lnSpc>
                <a:spcPct val="150000"/>
              </a:lnSpc>
            </a:pPr>
            <a:endParaRPr lang="pt-B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LECAR\Desktop\Nova pasta\IMG_3626.JPG"/>
          <p:cNvPicPr>
            <a:picLocks noChangeAspect="1" noChangeArrowheads="1"/>
          </p:cNvPicPr>
          <p:nvPr/>
        </p:nvPicPr>
        <p:blipFill>
          <a:blip r:embed="rId2" cstate="print"/>
          <a:srcRect b="3331"/>
          <a:stretch>
            <a:fillRect/>
          </a:stretch>
        </p:blipFill>
        <p:spPr bwMode="auto">
          <a:xfrm>
            <a:off x="1" y="0"/>
            <a:ext cx="9144000" cy="6093296"/>
          </a:xfrm>
          <a:prstGeom prst="rect">
            <a:avLst/>
          </a:prstGeom>
          <a:noFill/>
        </p:spPr>
      </p:pic>
      <p:sp>
        <p:nvSpPr>
          <p:cNvPr id="12" name="Retângulo 11"/>
          <p:cNvSpPr/>
          <p:nvPr/>
        </p:nvSpPr>
        <p:spPr>
          <a:xfrm>
            <a:off x="0" y="6093296"/>
            <a:ext cx="9144000" cy="76470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Número de Slide 5"/>
          <p:cNvSpPr>
            <a:spLocks noGrp="1"/>
          </p:cNvSpPr>
          <p:nvPr>
            <p:ph type="sldNum" sz="quarter" idx="12"/>
          </p:nvPr>
        </p:nvSpPr>
        <p:spPr/>
        <p:txBody>
          <a:bodyPr/>
          <a:lstStyle/>
          <a:p>
            <a:fld id="{AAC9559B-44F2-4014-878B-F69EBF04E48F}" type="slidenum">
              <a:rPr lang="pt-BR" smtClean="0"/>
              <a:pPr/>
              <a:t>26</a:t>
            </a:fld>
            <a:endParaRPr lang="pt-BR"/>
          </a:p>
        </p:txBody>
      </p:sp>
      <p:pic>
        <p:nvPicPr>
          <p:cNvPr id="1026" name="Picture 2" descr="C:\Users\Usuário\Desktop\fund_boticario.jpg"/>
          <p:cNvPicPr>
            <a:picLocks noChangeAspect="1" noChangeArrowheads="1"/>
          </p:cNvPicPr>
          <p:nvPr/>
        </p:nvPicPr>
        <p:blipFill>
          <a:blip r:embed="rId3" cstate="print"/>
          <a:srcRect/>
          <a:stretch>
            <a:fillRect/>
          </a:stretch>
        </p:blipFill>
        <p:spPr bwMode="auto">
          <a:xfrm>
            <a:off x="7164288" y="4077072"/>
            <a:ext cx="1584176" cy="1068387"/>
          </a:xfrm>
          <a:prstGeom prst="rect">
            <a:avLst/>
          </a:prstGeom>
          <a:noFill/>
        </p:spPr>
      </p:pic>
      <p:pic>
        <p:nvPicPr>
          <p:cNvPr id="1027" name="Picture 3" descr="C:\Users\Usuário\Desktop\cnpq.jpg"/>
          <p:cNvPicPr>
            <a:picLocks noChangeAspect="1" noChangeArrowheads="1"/>
          </p:cNvPicPr>
          <p:nvPr/>
        </p:nvPicPr>
        <p:blipFill>
          <a:blip r:embed="rId4" cstate="print"/>
          <a:srcRect/>
          <a:stretch>
            <a:fillRect/>
          </a:stretch>
        </p:blipFill>
        <p:spPr bwMode="auto">
          <a:xfrm>
            <a:off x="7164288" y="3284984"/>
            <a:ext cx="1584176" cy="690562"/>
          </a:xfrm>
          <a:prstGeom prst="rect">
            <a:avLst/>
          </a:prstGeom>
          <a:noFill/>
        </p:spPr>
      </p:pic>
      <p:pic>
        <p:nvPicPr>
          <p:cNvPr id="1028" name="Picture 4" descr="C:\Users\Usuário\Desktop\logo_faperj_cor.jpg"/>
          <p:cNvPicPr>
            <a:picLocks noChangeAspect="1" noChangeArrowheads="1"/>
          </p:cNvPicPr>
          <p:nvPr/>
        </p:nvPicPr>
        <p:blipFill>
          <a:blip r:embed="rId5" cstate="print"/>
          <a:srcRect/>
          <a:stretch>
            <a:fillRect/>
          </a:stretch>
        </p:blipFill>
        <p:spPr bwMode="auto">
          <a:xfrm>
            <a:off x="7020272" y="5229200"/>
            <a:ext cx="1872208" cy="714380"/>
          </a:xfrm>
          <a:prstGeom prst="rect">
            <a:avLst/>
          </a:prstGeom>
          <a:noFill/>
        </p:spPr>
      </p:pic>
      <p:sp>
        <p:nvSpPr>
          <p:cNvPr id="9" name="CaixaDeTexto 8"/>
          <p:cNvSpPr txBox="1"/>
          <p:nvPr/>
        </p:nvSpPr>
        <p:spPr>
          <a:xfrm>
            <a:off x="5364088" y="548680"/>
            <a:ext cx="3779912" cy="2139047"/>
          </a:xfrm>
          <a:prstGeom prst="rect">
            <a:avLst/>
          </a:prstGeom>
          <a:noFill/>
        </p:spPr>
        <p:txBody>
          <a:bodyPr wrap="square" rtlCol="0">
            <a:spAutoFit/>
          </a:bodyPr>
          <a:lstStyle/>
          <a:p>
            <a:r>
              <a:rPr lang="pt-BR" sz="1900" dirty="0" smtClean="0">
                <a:solidFill>
                  <a:schemeClr val="bg1"/>
                </a:solidFill>
              </a:rPr>
              <a:t>Cesar A. M. M. </a:t>
            </a:r>
            <a:r>
              <a:rPr lang="pt-BR" sz="1900" smtClean="0">
                <a:solidFill>
                  <a:schemeClr val="bg1"/>
                </a:solidFill>
              </a:rPr>
              <a:t>Cordeiro</a:t>
            </a:r>
            <a:endParaRPr lang="pt-BR" sz="1900" dirty="0" smtClean="0">
              <a:solidFill>
                <a:schemeClr val="bg1"/>
              </a:solidFill>
            </a:endParaRPr>
          </a:p>
          <a:p>
            <a:r>
              <a:rPr lang="pt-BR" sz="1900" dirty="0" smtClean="0">
                <a:solidFill>
                  <a:schemeClr val="bg1"/>
                </a:solidFill>
              </a:rPr>
              <a:t>Renata </a:t>
            </a:r>
            <a:r>
              <a:rPr lang="pt-BR" sz="1900" dirty="0" err="1" smtClean="0">
                <a:solidFill>
                  <a:schemeClr val="bg1"/>
                </a:solidFill>
              </a:rPr>
              <a:t>Mazzei</a:t>
            </a:r>
            <a:r>
              <a:rPr lang="pt-BR" sz="1900" dirty="0" smtClean="0">
                <a:solidFill>
                  <a:schemeClr val="bg1"/>
                </a:solidFill>
              </a:rPr>
              <a:t> C. B. </a:t>
            </a:r>
          </a:p>
          <a:p>
            <a:r>
              <a:rPr lang="pt-BR" sz="1900" dirty="0" err="1" smtClean="0">
                <a:solidFill>
                  <a:schemeClr val="bg1"/>
                </a:solidFill>
              </a:rPr>
              <a:t>Moysés</a:t>
            </a:r>
            <a:r>
              <a:rPr lang="pt-BR" sz="1900" dirty="0" smtClean="0">
                <a:solidFill>
                  <a:schemeClr val="bg1"/>
                </a:solidFill>
              </a:rPr>
              <a:t>  B. </a:t>
            </a:r>
            <a:r>
              <a:rPr lang="pt-BR" sz="1900" dirty="0" err="1" smtClean="0">
                <a:solidFill>
                  <a:schemeClr val="bg1"/>
                </a:solidFill>
              </a:rPr>
              <a:t>Cavichioli</a:t>
            </a:r>
            <a:endParaRPr lang="pt-BR" sz="1900" dirty="0" smtClean="0">
              <a:solidFill>
                <a:schemeClr val="bg1"/>
              </a:solidFill>
            </a:endParaRPr>
          </a:p>
          <a:p>
            <a:r>
              <a:rPr lang="pt-BR" sz="1900" dirty="0" smtClean="0">
                <a:solidFill>
                  <a:schemeClr val="bg1"/>
                </a:solidFill>
              </a:rPr>
              <a:t>For </a:t>
            </a:r>
            <a:r>
              <a:rPr lang="pt-BR" sz="1900" dirty="0" err="1" smtClean="0">
                <a:solidFill>
                  <a:schemeClr val="bg1"/>
                </a:solidFill>
              </a:rPr>
              <a:t>assistance</a:t>
            </a:r>
            <a:r>
              <a:rPr lang="pt-BR" sz="1900" dirty="0" smtClean="0">
                <a:solidFill>
                  <a:schemeClr val="bg1"/>
                </a:solidFill>
              </a:rPr>
              <a:t> in </a:t>
            </a:r>
            <a:r>
              <a:rPr lang="pt-BR" sz="1900" dirty="0" err="1" smtClean="0">
                <a:solidFill>
                  <a:schemeClr val="bg1"/>
                </a:solidFill>
              </a:rPr>
              <a:t>the</a:t>
            </a:r>
            <a:r>
              <a:rPr lang="pt-BR" sz="1900" dirty="0" smtClean="0">
                <a:solidFill>
                  <a:schemeClr val="bg1"/>
                </a:solidFill>
              </a:rPr>
              <a:t> </a:t>
            </a:r>
            <a:r>
              <a:rPr lang="pt-BR" sz="1900" dirty="0" err="1" smtClean="0">
                <a:solidFill>
                  <a:schemeClr val="bg1"/>
                </a:solidFill>
              </a:rPr>
              <a:t>field</a:t>
            </a:r>
            <a:endParaRPr lang="pt-BR" sz="1900" dirty="0" smtClean="0">
              <a:solidFill>
                <a:schemeClr val="bg1"/>
              </a:solidFill>
            </a:endParaRPr>
          </a:p>
          <a:p>
            <a:endParaRPr lang="pt-BR" sz="1900" dirty="0" smtClean="0">
              <a:solidFill>
                <a:schemeClr val="bg1"/>
              </a:solidFill>
            </a:endParaRPr>
          </a:p>
          <a:p>
            <a:r>
              <a:rPr lang="pt-BR" sz="1900" dirty="0" smtClean="0">
                <a:solidFill>
                  <a:schemeClr val="bg1"/>
                </a:solidFill>
              </a:rPr>
              <a:t>Victor </a:t>
            </a:r>
            <a:r>
              <a:rPr lang="pt-BR" sz="1900" dirty="0" err="1" smtClean="0">
                <a:solidFill>
                  <a:schemeClr val="bg1"/>
                </a:solidFill>
              </a:rPr>
              <a:t>Koutsoukos</a:t>
            </a:r>
            <a:endParaRPr lang="pt-BR" sz="1900" dirty="0" smtClean="0">
              <a:solidFill>
                <a:schemeClr val="bg1"/>
              </a:solidFill>
            </a:endParaRPr>
          </a:p>
          <a:p>
            <a:r>
              <a:rPr lang="pt-BR" sz="1900" dirty="0" smtClean="0">
                <a:solidFill>
                  <a:schemeClr val="bg1"/>
                </a:solidFill>
              </a:rPr>
              <a:t>For </a:t>
            </a:r>
            <a:r>
              <a:rPr lang="pt-BR" sz="1900" dirty="0" err="1" smtClean="0">
                <a:solidFill>
                  <a:schemeClr val="bg1"/>
                </a:solidFill>
              </a:rPr>
              <a:t>helping</a:t>
            </a:r>
            <a:r>
              <a:rPr lang="pt-BR" sz="1900" dirty="0" smtClean="0">
                <a:solidFill>
                  <a:schemeClr val="bg1"/>
                </a:solidFill>
              </a:rPr>
              <a:t> </a:t>
            </a:r>
            <a:r>
              <a:rPr lang="pt-BR" sz="1900" dirty="0" err="1" smtClean="0">
                <a:solidFill>
                  <a:schemeClr val="bg1"/>
                </a:solidFill>
              </a:rPr>
              <a:t>with</a:t>
            </a:r>
            <a:r>
              <a:rPr lang="pt-BR" sz="1900" dirty="0" smtClean="0">
                <a:solidFill>
                  <a:schemeClr val="bg1"/>
                </a:solidFill>
              </a:rPr>
              <a:t> </a:t>
            </a:r>
            <a:r>
              <a:rPr lang="pt-BR" sz="1900" dirty="0" err="1" smtClean="0">
                <a:solidFill>
                  <a:schemeClr val="bg1"/>
                </a:solidFill>
              </a:rPr>
              <a:t>algae</a:t>
            </a:r>
            <a:r>
              <a:rPr lang="pt-BR" sz="1900" dirty="0" smtClean="0">
                <a:solidFill>
                  <a:schemeClr val="bg1"/>
                </a:solidFill>
              </a:rPr>
              <a:t> </a:t>
            </a:r>
            <a:r>
              <a:rPr lang="pt-BR" sz="1900" dirty="0" err="1" smtClean="0">
                <a:solidFill>
                  <a:schemeClr val="bg1"/>
                </a:solidFill>
              </a:rPr>
              <a:t>identification</a:t>
            </a:r>
            <a:endParaRPr lang="pt-BR" sz="1900" dirty="0" smtClean="0">
              <a:solidFill>
                <a:schemeClr val="bg1"/>
              </a:solidFill>
            </a:endParaRPr>
          </a:p>
        </p:txBody>
      </p:sp>
      <p:sp>
        <p:nvSpPr>
          <p:cNvPr id="10" name="Espaço Reservado para Rodapé 9"/>
          <p:cNvSpPr>
            <a:spLocks noGrp="1"/>
          </p:cNvSpPr>
          <p:nvPr>
            <p:ph type="ftr" sz="quarter" idx="11"/>
          </p:nvPr>
        </p:nvSpPr>
        <p:spPr/>
        <p:txBody>
          <a:bodyPr/>
          <a:lstStyle/>
          <a:p>
            <a:r>
              <a:rPr lang="en-US" smtClean="0"/>
              <a:t>Mendes &amp; Ferreira - Selectivity patterns of subtropical herbivorous fishes</a:t>
            </a:r>
            <a:endParaRPr lang="pt-BR"/>
          </a:p>
        </p:txBody>
      </p:sp>
      <p:sp>
        <p:nvSpPr>
          <p:cNvPr id="11" name="Espaço Reservado para Data 10"/>
          <p:cNvSpPr>
            <a:spLocks noGrp="1"/>
          </p:cNvSpPr>
          <p:nvPr>
            <p:ph type="dt" sz="half" idx="10"/>
          </p:nvPr>
        </p:nvSpPr>
        <p:spPr/>
        <p:txBody>
          <a:bodyPr/>
          <a:lstStyle/>
          <a:p>
            <a:fld id="{6892F954-E670-49F6-9CBA-E2B0FC9AE356}" type="datetime1">
              <a:rPr lang="en-US" smtClean="0"/>
              <a:pPr/>
              <a:t>7/8/2012</a:t>
            </a:fld>
            <a:endParaRPr lang="pt-BR"/>
          </a:p>
        </p:txBody>
      </p:sp>
      <p:sp>
        <p:nvSpPr>
          <p:cNvPr id="13" name="CaixaDeTexto 12"/>
          <p:cNvSpPr txBox="1"/>
          <p:nvPr/>
        </p:nvSpPr>
        <p:spPr>
          <a:xfrm>
            <a:off x="285720" y="188640"/>
            <a:ext cx="8572560" cy="646331"/>
          </a:xfrm>
          <a:prstGeom prst="rect">
            <a:avLst/>
          </a:prstGeom>
          <a:noFill/>
        </p:spPr>
        <p:txBody>
          <a:bodyPr wrap="square" rtlCol="0">
            <a:spAutoFit/>
          </a:bodyPr>
          <a:lstStyle/>
          <a:p>
            <a:r>
              <a:rPr lang="pt-BR" sz="3600" dirty="0" err="1" smtClean="0">
                <a:solidFill>
                  <a:schemeClr val="bg1"/>
                </a:solidFill>
                <a:latin typeface="+mj-lt"/>
                <a:cs typeface="Arial" pitchFamily="34" charset="0"/>
              </a:rPr>
              <a:t>Thank</a:t>
            </a:r>
            <a:r>
              <a:rPr lang="pt-BR" sz="3600" dirty="0" smtClean="0">
                <a:solidFill>
                  <a:schemeClr val="bg1"/>
                </a:solidFill>
                <a:latin typeface="+mj-lt"/>
                <a:cs typeface="Arial" pitchFamily="34" charset="0"/>
              </a:rPr>
              <a:t> </a:t>
            </a:r>
            <a:r>
              <a:rPr lang="pt-BR" sz="3600" dirty="0" err="1" smtClean="0">
                <a:solidFill>
                  <a:schemeClr val="bg1"/>
                </a:solidFill>
                <a:latin typeface="+mj-lt"/>
                <a:cs typeface="Arial" pitchFamily="34" charset="0"/>
              </a:rPr>
              <a:t>you</a:t>
            </a:r>
            <a:r>
              <a:rPr lang="pt-BR" sz="3600" dirty="0" smtClean="0">
                <a:solidFill>
                  <a:schemeClr val="bg1"/>
                </a:solidFill>
                <a:latin typeface="+mj-lt"/>
                <a:cs typeface="Arial" pitchFamily="34" charset="0"/>
              </a:rPr>
              <a:t> to</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2139</TotalTime>
  <Words>1420</Words>
  <Application>Microsoft Office PowerPoint</Application>
  <PresentationFormat>Apresentação na tela (4:3)</PresentationFormat>
  <Paragraphs>248</Paragraphs>
  <Slides>26</Slides>
  <Notes>25</Notes>
  <HiddenSlides>0</HiddenSlides>
  <MMClips>0</MMClips>
  <ScaleCrop>false</ScaleCrop>
  <HeadingPairs>
    <vt:vector size="4" baseType="variant">
      <vt:variant>
        <vt:lpstr>Tema</vt:lpstr>
      </vt:variant>
      <vt:variant>
        <vt:i4>1</vt:i4>
      </vt:variant>
      <vt:variant>
        <vt:lpstr>Títulos de slides</vt:lpstr>
      </vt:variant>
      <vt:variant>
        <vt:i4>26</vt:i4>
      </vt:variant>
    </vt:vector>
  </HeadingPairs>
  <TitlesOfParts>
    <vt:vector size="27" baseType="lpstr">
      <vt:lpstr>Tema do Office</vt:lpstr>
      <vt:lpstr>Macroalgal removal and feeding selectivity of fishes on subtropical reefs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Macroalgal removal and feeding selectivity of fishes on subtropical reefs</dc:title>
  <dc:creator>LECAR</dc:creator>
  <cp:lastModifiedBy>ver</cp:lastModifiedBy>
  <cp:revision>210</cp:revision>
  <dcterms:created xsi:type="dcterms:W3CDTF">2012-06-25T01:11:06Z</dcterms:created>
  <dcterms:modified xsi:type="dcterms:W3CDTF">2012-07-08T04:29:57Z</dcterms:modified>
</cp:coreProperties>
</file>